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0" r:id="rId1"/>
  </p:sldMasterIdLst>
  <p:notesMasterIdLst>
    <p:notesMasterId r:id="rId30"/>
  </p:notesMasterIdLst>
  <p:handoutMasterIdLst>
    <p:handoutMasterId r:id="rId31"/>
  </p:handoutMasterIdLst>
  <p:sldIdLst>
    <p:sldId id="256" r:id="rId2"/>
    <p:sldId id="304" r:id="rId3"/>
    <p:sldId id="274" r:id="rId4"/>
    <p:sldId id="275" r:id="rId5"/>
    <p:sldId id="276" r:id="rId6"/>
    <p:sldId id="277" r:id="rId7"/>
    <p:sldId id="260" r:id="rId8"/>
    <p:sldId id="278" r:id="rId9"/>
    <p:sldId id="309" r:id="rId10"/>
    <p:sldId id="307" r:id="rId11"/>
    <p:sldId id="280" r:id="rId12"/>
    <p:sldId id="282" r:id="rId13"/>
    <p:sldId id="308" r:id="rId14"/>
    <p:sldId id="285" r:id="rId15"/>
    <p:sldId id="286" r:id="rId16"/>
    <p:sldId id="287" r:id="rId17"/>
    <p:sldId id="261" r:id="rId18"/>
    <p:sldId id="296" r:id="rId19"/>
    <p:sldId id="262" r:id="rId20"/>
    <p:sldId id="288" r:id="rId21"/>
    <p:sldId id="302" r:id="rId22"/>
    <p:sldId id="303" r:id="rId23"/>
    <p:sldId id="310" r:id="rId24"/>
    <p:sldId id="299" r:id="rId25"/>
    <p:sldId id="300" r:id="rId26"/>
    <p:sldId id="259" r:id="rId27"/>
    <p:sldId id="263" r:id="rId28"/>
    <p:sldId id="301" r:id="rId2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CCFF"/>
    <a:srgbClr val="E1F2F3"/>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p:cViewPr varScale="1">
        <p:scale>
          <a:sx n="70" d="100"/>
          <a:sy n="70" d="100"/>
        </p:scale>
        <p:origin x="1192" y="5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915CC38C-C8FD-29D5-B3B7-90847DAA51B5}"/>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US"/>
          </a:p>
        </p:txBody>
      </p:sp>
      <p:sp>
        <p:nvSpPr>
          <p:cNvPr id="18435" name="Rectangle 3">
            <a:extLst>
              <a:ext uri="{FF2B5EF4-FFF2-40B4-BE49-F238E27FC236}">
                <a16:creationId xmlns:a16="http://schemas.microsoft.com/office/drawing/2014/main" id="{85459845-77F0-6100-7D23-9D2286B07A1A}"/>
              </a:ext>
            </a:extLst>
          </p:cNvPr>
          <p:cNvSpPr>
            <a:spLocks noGrp="1" noChangeArrowheads="1"/>
          </p:cNvSpPr>
          <p:nvPr>
            <p:ph type="dt" sz="quarter"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charset="0"/>
              </a:defRPr>
            </a:lvl1pPr>
          </a:lstStyle>
          <a:p>
            <a:pPr>
              <a:defRPr/>
            </a:pPr>
            <a:endParaRPr lang="en-US"/>
          </a:p>
        </p:txBody>
      </p:sp>
      <p:sp>
        <p:nvSpPr>
          <p:cNvPr id="18436" name="Rectangle 4">
            <a:extLst>
              <a:ext uri="{FF2B5EF4-FFF2-40B4-BE49-F238E27FC236}">
                <a16:creationId xmlns:a16="http://schemas.microsoft.com/office/drawing/2014/main" id="{2D723ADF-3642-B0C0-C159-CCB25E54711E}"/>
              </a:ext>
            </a:extLst>
          </p:cNvPr>
          <p:cNvSpPr>
            <a:spLocks noGrp="1" noChangeArrowheads="1"/>
          </p:cNvSpPr>
          <p:nvPr>
            <p:ph type="ftr" sz="quarter" idx="2"/>
          </p:nvPr>
        </p:nvSpPr>
        <p:spPr bwMode="auto">
          <a:xfrm>
            <a:off x="0"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US"/>
          </a:p>
        </p:txBody>
      </p:sp>
      <p:sp>
        <p:nvSpPr>
          <p:cNvPr id="18437" name="Rectangle 5">
            <a:extLst>
              <a:ext uri="{FF2B5EF4-FFF2-40B4-BE49-F238E27FC236}">
                <a16:creationId xmlns:a16="http://schemas.microsoft.com/office/drawing/2014/main" id="{DEF34585-72AF-F737-8A2A-C1FCAAC6863F}"/>
              </a:ext>
            </a:extLst>
          </p:cNvPr>
          <p:cNvSpPr>
            <a:spLocks noGrp="1" noChangeArrowheads="1"/>
          </p:cNvSpPr>
          <p:nvPr>
            <p:ph type="sldNum" sz="quarter" idx="3"/>
          </p:nvPr>
        </p:nvSpPr>
        <p:spPr bwMode="auto">
          <a:xfrm>
            <a:off x="3849688"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3E54BE5E-B0F9-45FA-B815-C656F3D6D53C}"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9B84ABF-F591-75DE-A7B3-82D7C0B30122}"/>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DDCC62A3-4315-4300-E5C2-5D50AFA01B07}"/>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8EAC1A2-FB70-43AC-AB70-B93DCF824C72}" type="datetimeFigureOut">
              <a:rPr lang="en-GB"/>
              <a:pPr>
                <a:defRPr/>
              </a:pPr>
              <a:t>16/06/2026</a:t>
            </a:fld>
            <a:endParaRPr lang="en-GB"/>
          </a:p>
        </p:txBody>
      </p:sp>
      <p:sp>
        <p:nvSpPr>
          <p:cNvPr id="4" name="Slide Image Placeholder 3">
            <a:extLst>
              <a:ext uri="{FF2B5EF4-FFF2-40B4-BE49-F238E27FC236}">
                <a16:creationId xmlns:a16="http://schemas.microsoft.com/office/drawing/2014/main" id="{A6BD57EE-58A4-09E8-461D-0F2A710CEF59}"/>
              </a:ext>
            </a:extLst>
          </p:cNvPr>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4F1A4019-4B77-4BB8-5099-AE3D789AC1E0}"/>
              </a:ext>
            </a:extLst>
          </p:cNvPr>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545E0B3-6FE8-6D04-5AD8-2ACC2A56EA8A}"/>
              </a:ext>
            </a:extLst>
          </p:cNvPr>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1D7695C2-5889-AD1A-2654-2947E0A752FE}"/>
              </a:ext>
            </a:extLst>
          </p:cNvPr>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Aptos" panose="020B0004020202020204" pitchFamily="34" charset="0"/>
              </a:defRPr>
            </a:lvl1pPr>
          </a:lstStyle>
          <a:p>
            <a:pPr>
              <a:defRPr/>
            </a:pPr>
            <a:fld id="{00B90EF9-3EC8-4FE4-842A-187E89B1420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7F4BCBA5-C3BE-EA67-B02D-51A703DB9DD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0CEE6B4A-B536-12BD-8BA6-855E896C56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Winter boys- Grey trousers, white/ red polo shirt, red sweatshirt- logoed ones order from school</a:t>
            </a:r>
          </a:p>
          <a:p>
            <a:pPr eaLnBrk="1" hangingPunct="1">
              <a:spcBef>
                <a:spcPct val="0"/>
              </a:spcBef>
            </a:pPr>
            <a:r>
              <a:rPr lang="en-US" altLang="en-US"/>
              <a:t>Summer boys- grey shorts, white/ red polo shirt, read sweatshirt- </a:t>
            </a:r>
          </a:p>
          <a:p>
            <a:pPr eaLnBrk="1" hangingPunct="1">
              <a:spcBef>
                <a:spcPct val="0"/>
              </a:spcBef>
            </a:pPr>
            <a:endParaRPr lang="en-US" altLang="en-US"/>
          </a:p>
          <a:p>
            <a:pPr eaLnBrk="1" hangingPunct="1">
              <a:spcBef>
                <a:spcPct val="0"/>
              </a:spcBef>
            </a:pPr>
            <a:endParaRPr lang="en-US" altLang="en-US"/>
          </a:p>
        </p:txBody>
      </p:sp>
      <p:sp>
        <p:nvSpPr>
          <p:cNvPr id="26628" name="Slide Number Placeholder 3">
            <a:extLst>
              <a:ext uri="{FF2B5EF4-FFF2-40B4-BE49-F238E27FC236}">
                <a16:creationId xmlns:a16="http://schemas.microsoft.com/office/drawing/2014/main" id="{7D21EA7E-EB15-D3A8-DDCA-A77A7A5199D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fld id="{FAC498DB-C329-4DF9-99F8-4F8811DE44B1}" type="slidenum">
              <a:rPr lang="en-GB" altLang="en-US">
                <a:latin typeface="Times New Roman" panose="02020603050405020304" pitchFamily="18" charset="0"/>
                <a:cs typeface="Arial" panose="020B0604020202020204" pitchFamily="34" charset="0"/>
              </a:rPr>
              <a:pPr/>
              <a:t>20</a:t>
            </a:fld>
            <a:endParaRPr lang="en-GB" altLang="en-US">
              <a:latin typeface="Times New Roman" panose="02020603050405020304" pitchFamily="18"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04D03-2FB1-0F09-9879-1A75DB124D8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2B74029E-7D51-A8BC-520C-3B74F7C53BA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93486D0-A358-DA84-9D02-5018ADAD0417}"/>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C7A86672-0703-4C51-013B-7A92F94446C1}"/>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85659E4A-E3BF-A119-F33D-B1AF7CBE4B9A}"/>
              </a:ext>
            </a:extLst>
          </p:cNvPr>
          <p:cNvSpPr>
            <a:spLocks noGrp="1"/>
          </p:cNvSpPr>
          <p:nvPr>
            <p:ph type="sldNum" sz="quarter" idx="12"/>
          </p:nvPr>
        </p:nvSpPr>
        <p:spPr/>
        <p:txBody>
          <a:bodyPr/>
          <a:lstStyle/>
          <a:p>
            <a:pPr>
              <a:defRPr/>
            </a:pPr>
            <a:fld id="{AEAE3CAE-3978-4DBA-A13D-868ACA905B52}" type="slidenum">
              <a:rPr lang="en-GB" altLang="en-US" smtClean="0"/>
              <a:pPr>
                <a:defRPr/>
              </a:pPr>
              <a:t>‹#›</a:t>
            </a:fld>
            <a:endParaRPr lang="en-GB" altLang="en-US"/>
          </a:p>
        </p:txBody>
      </p:sp>
    </p:spTree>
    <p:extLst>
      <p:ext uri="{BB962C8B-B14F-4D97-AF65-F5344CB8AC3E}">
        <p14:creationId xmlns:p14="http://schemas.microsoft.com/office/powerpoint/2010/main" val="3029179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996A-7D69-284E-B1DA-39AEB8F91F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6BD1472-605F-EECD-7283-381795A0955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CCC08D-0A0C-6156-FE13-579C93E9CE06}"/>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8D34C634-AEE9-1770-8F8A-3B415A08E6AC}"/>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E1E2E8B7-8494-A34A-9273-19D1AED11464}"/>
              </a:ext>
            </a:extLst>
          </p:cNvPr>
          <p:cNvSpPr>
            <a:spLocks noGrp="1"/>
          </p:cNvSpPr>
          <p:nvPr>
            <p:ph type="sldNum" sz="quarter" idx="12"/>
          </p:nvPr>
        </p:nvSpPr>
        <p:spPr/>
        <p:txBody>
          <a:bodyPr/>
          <a:lstStyle/>
          <a:p>
            <a:pPr>
              <a:defRPr/>
            </a:pPr>
            <a:fld id="{8062AB34-EC37-470C-AFE0-201F82107586}" type="slidenum">
              <a:rPr lang="en-GB" altLang="en-US" smtClean="0"/>
              <a:pPr>
                <a:defRPr/>
              </a:pPr>
              <a:t>‹#›</a:t>
            </a:fld>
            <a:endParaRPr lang="en-GB" altLang="en-US"/>
          </a:p>
        </p:txBody>
      </p:sp>
    </p:spTree>
    <p:extLst>
      <p:ext uri="{BB962C8B-B14F-4D97-AF65-F5344CB8AC3E}">
        <p14:creationId xmlns:p14="http://schemas.microsoft.com/office/powerpoint/2010/main" val="1687754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9B4EE-4A91-164F-CA99-E3E81A7341E8}"/>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DC2589F-8BB0-8A74-C56E-63B6C4FE0445}"/>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005CE19-5342-35DD-CD44-EB20CC26FA25}"/>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BFC2C71A-047C-E1F7-EBE4-E190C26C7B87}"/>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E05F0BE0-5655-7E98-C44D-65FF8B2FFC49}"/>
              </a:ext>
            </a:extLst>
          </p:cNvPr>
          <p:cNvSpPr>
            <a:spLocks noGrp="1"/>
          </p:cNvSpPr>
          <p:nvPr>
            <p:ph type="sldNum" sz="quarter" idx="12"/>
          </p:nvPr>
        </p:nvSpPr>
        <p:spPr/>
        <p:txBody>
          <a:bodyPr/>
          <a:lstStyle/>
          <a:p>
            <a:pPr>
              <a:defRPr/>
            </a:pPr>
            <a:fld id="{A2C9FF6B-0B51-457F-856C-F0BC1D3A65DE}" type="slidenum">
              <a:rPr lang="en-GB" altLang="en-US" smtClean="0"/>
              <a:pPr>
                <a:defRPr/>
              </a:pPr>
              <a:t>‹#›</a:t>
            </a:fld>
            <a:endParaRPr lang="en-GB" altLang="en-US"/>
          </a:p>
        </p:txBody>
      </p:sp>
    </p:spTree>
    <p:extLst>
      <p:ext uri="{BB962C8B-B14F-4D97-AF65-F5344CB8AC3E}">
        <p14:creationId xmlns:p14="http://schemas.microsoft.com/office/powerpoint/2010/main" val="4247623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F5B83-19CE-579E-1DBD-D632A81DD1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3F3B0C-28DF-5F2A-839B-14456810B0B3}"/>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E33D07B-375F-5209-0A5A-AF080F592362}"/>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DC12E9A-DBDE-F55B-16DF-C5821132D881}"/>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A3F15933-0893-38F7-D086-EAE2224550F9}"/>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3EB00C0E-BCBF-C3A3-772E-C5ED59D979B6}"/>
              </a:ext>
            </a:extLst>
          </p:cNvPr>
          <p:cNvSpPr>
            <a:spLocks noGrp="1"/>
          </p:cNvSpPr>
          <p:nvPr>
            <p:ph type="sldNum" sz="quarter" idx="12"/>
          </p:nvPr>
        </p:nvSpPr>
        <p:spPr/>
        <p:txBody>
          <a:bodyPr/>
          <a:lstStyle/>
          <a:p>
            <a:pPr>
              <a:defRPr/>
            </a:pPr>
            <a:fld id="{5D24DD7E-7BDF-44D2-840E-273510C472DD}" type="slidenum">
              <a:rPr lang="en-GB" altLang="en-US" smtClean="0"/>
              <a:pPr>
                <a:defRPr/>
              </a:pPr>
              <a:t>‹#›</a:t>
            </a:fld>
            <a:endParaRPr lang="en-GB" altLang="en-US"/>
          </a:p>
        </p:txBody>
      </p:sp>
    </p:spTree>
    <p:extLst>
      <p:ext uri="{BB962C8B-B14F-4D97-AF65-F5344CB8AC3E}">
        <p14:creationId xmlns:p14="http://schemas.microsoft.com/office/powerpoint/2010/main" val="1304290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5A8C8-7DA5-AFF7-5530-12F2DE5E3A53}"/>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C5FEC6-E878-0C87-4145-A64DF2D73290}"/>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BEAEEE1-EC82-F4D0-E70D-45F2313C7973}"/>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A47E009-CBBB-18FB-9A6B-ED88F03F7857}"/>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E7DFA71E-0C0D-A687-A7A6-157E3D6BFF08}"/>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32ADF68-A09E-C11B-42F0-7540BAE431AF}"/>
              </a:ext>
            </a:extLst>
          </p:cNvPr>
          <p:cNvSpPr>
            <a:spLocks noGrp="1"/>
          </p:cNvSpPr>
          <p:nvPr>
            <p:ph type="dt" sz="half" idx="10"/>
          </p:nvPr>
        </p:nvSpPr>
        <p:spPr/>
        <p:txBody>
          <a:bodyPr/>
          <a:lstStyle/>
          <a:p>
            <a:pPr>
              <a:defRPr/>
            </a:pPr>
            <a:endParaRPr lang="en-GB"/>
          </a:p>
        </p:txBody>
      </p:sp>
      <p:sp>
        <p:nvSpPr>
          <p:cNvPr id="8" name="Footer Placeholder 7">
            <a:extLst>
              <a:ext uri="{FF2B5EF4-FFF2-40B4-BE49-F238E27FC236}">
                <a16:creationId xmlns:a16="http://schemas.microsoft.com/office/drawing/2014/main" id="{BD7D8E87-955A-D298-4A7A-77F96DDF8371}"/>
              </a:ext>
            </a:extLst>
          </p:cNvPr>
          <p:cNvSpPr>
            <a:spLocks noGrp="1"/>
          </p:cNvSpPr>
          <p:nvPr>
            <p:ph type="ftr" sz="quarter" idx="11"/>
          </p:nvPr>
        </p:nvSpPr>
        <p:spPr/>
        <p:txBody>
          <a:bodyPr/>
          <a:lstStyle/>
          <a:p>
            <a:pPr>
              <a:defRPr/>
            </a:pPr>
            <a:endParaRPr lang="en-GB"/>
          </a:p>
        </p:txBody>
      </p:sp>
      <p:sp>
        <p:nvSpPr>
          <p:cNvPr id="9" name="Slide Number Placeholder 8">
            <a:extLst>
              <a:ext uri="{FF2B5EF4-FFF2-40B4-BE49-F238E27FC236}">
                <a16:creationId xmlns:a16="http://schemas.microsoft.com/office/drawing/2014/main" id="{5C15E0C0-71BD-D5F4-6636-42738CF99231}"/>
              </a:ext>
            </a:extLst>
          </p:cNvPr>
          <p:cNvSpPr>
            <a:spLocks noGrp="1"/>
          </p:cNvSpPr>
          <p:nvPr>
            <p:ph type="sldNum" sz="quarter" idx="12"/>
          </p:nvPr>
        </p:nvSpPr>
        <p:spPr/>
        <p:txBody>
          <a:bodyPr/>
          <a:lstStyle/>
          <a:p>
            <a:pPr>
              <a:defRPr/>
            </a:pPr>
            <a:fld id="{CB4FAECA-3E04-4E2A-8B69-D69B52BE61B8}" type="slidenum">
              <a:rPr lang="en-GB" altLang="en-US" smtClean="0"/>
              <a:pPr>
                <a:defRPr/>
              </a:pPr>
              <a:t>‹#›</a:t>
            </a:fld>
            <a:endParaRPr lang="en-GB" altLang="en-US"/>
          </a:p>
        </p:txBody>
      </p:sp>
    </p:spTree>
    <p:extLst>
      <p:ext uri="{BB962C8B-B14F-4D97-AF65-F5344CB8AC3E}">
        <p14:creationId xmlns:p14="http://schemas.microsoft.com/office/powerpoint/2010/main" val="211201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32239-9044-55FA-A62F-46B0987CD37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C4DEA68-0CA8-C1A8-1BAB-4DCDBEE22C9B}"/>
              </a:ext>
            </a:extLst>
          </p:cNvPr>
          <p:cNvSpPr>
            <a:spLocks noGrp="1"/>
          </p:cNvSpPr>
          <p:nvPr>
            <p:ph type="dt" sz="half" idx="10"/>
          </p:nvPr>
        </p:nvSpPr>
        <p:spPr/>
        <p:txBody>
          <a:bodyPr/>
          <a:lstStyle/>
          <a:p>
            <a:pPr>
              <a:defRPr/>
            </a:pPr>
            <a:endParaRPr lang="en-GB"/>
          </a:p>
        </p:txBody>
      </p:sp>
      <p:sp>
        <p:nvSpPr>
          <p:cNvPr id="4" name="Footer Placeholder 3">
            <a:extLst>
              <a:ext uri="{FF2B5EF4-FFF2-40B4-BE49-F238E27FC236}">
                <a16:creationId xmlns:a16="http://schemas.microsoft.com/office/drawing/2014/main" id="{E92DD621-965D-8CCA-7F9A-CD18286A19A1}"/>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4C7691C8-58D0-3BC2-50B0-C15E8AE7036F}"/>
              </a:ext>
            </a:extLst>
          </p:cNvPr>
          <p:cNvSpPr>
            <a:spLocks noGrp="1"/>
          </p:cNvSpPr>
          <p:nvPr>
            <p:ph type="sldNum" sz="quarter" idx="12"/>
          </p:nvPr>
        </p:nvSpPr>
        <p:spPr/>
        <p:txBody>
          <a:bodyPr/>
          <a:lstStyle/>
          <a:p>
            <a:pPr>
              <a:defRPr/>
            </a:pPr>
            <a:fld id="{AF9E3E2C-38F2-4DDC-B88C-30833AA0297D}" type="slidenum">
              <a:rPr lang="en-GB" altLang="en-US" smtClean="0"/>
              <a:pPr>
                <a:defRPr/>
              </a:pPr>
              <a:t>‹#›</a:t>
            </a:fld>
            <a:endParaRPr lang="en-GB" altLang="en-US"/>
          </a:p>
        </p:txBody>
      </p:sp>
    </p:spTree>
    <p:extLst>
      <p:ext uri="{BB962C8B-B14F-4D97-AF65-F5344CB8AC3E}">
        <p14:creationId xmlns:p14="http://schemas.microsoft.com/office/powerpoint/2010/main" val="2353697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212D4E-7B74-7B76-B014-3BDC7F0F14B8}"/>
              </a:ext>
            </a:extLst>
          </p:cNvPr>
          <p:cNvSpPr>
            <a:spLocks noGrp="1"/>
          </p:cNvSpPr>
          <p:nvPr>
            <p:ph type="dt" sz="half" idx="10"/>
          </p:nvPr>
        </p:nvSpPr>
        <p:spPr/>
        <p:txBody>
          <a:bodyPr/>
          <a:lstStyle/>
          <a:p>
            <a:pPr>
              <a:defRPr/>
            </a:pPr>
            <a:endParaRPr lang="en-GB"/>
          </a:p>
        </p:txBody>
      </p:sp>
      <p:sp>
        <p:nvSpPr>
          <p:cNvPr id="3" name="Footer Placeholder 2">
            <a:extLst>
              <a:ext uri="{FF2B5EF4-FFF2-40B4-BE49-F238E27FC236}">
                <a16:creationId xmlns:a16="http://schemas.microsoft.com/office/drawing/2014/main" id="{6D83B9B3-5B4B-D80F-39DF-2290E581554A}"/>
              </a:ext>
            </a:extLst>
          </p:cNvPr>
          <p:cNvSpPr>
            <a:spLocks noGrp="1"/>
          </p:cNvSpPr>
          <p:nvPr>
            <p:ph type="ftr" sz="quarter" idx="11"/>
          </p:nvPr>
        </p:nvSpPr>
        <p:spPr/>
        <p:txBody>
          <a:bodyPr/>
          <a:lstStyle/>
          <a:p>
            <a:pPr>
              <a:defRPr/>
            </a:pPr>
            <a:endParaRPr lang="en-GB"/>
          </a:p>
        </p:txBody>
      </p:sp>
      <p:sp>
        <p:nvSpPr>
          <p:cNvPr id="4" name="Slide Number Placeholder 3">
            <a:extLst>
              <a:ext uri="{FF2B5EF4-FFF2-40B4-BE49-F238E27FC236}">
                <a16:creationId xmlns:a16="http://schemas.microsoft.com/office/drawing/2014/main" id="{D160835F-C46C-1A7A-E603-CAF0E4509A47}"/>
              </a:ext>
            </a:extLst>
          </p:cNvPr>
          <p:cNvSpPr>
            <a:spLocks noGrp="1"/>
          </p:cNvSpPr>
          <p:nvPr>
            <p:ph type="sldNum" sz="quarter" idx="12"/>
          </p:nvPr>
        </p:nvSpPr>
        <p:spPr/>
        <p:txBody>
          <a:bodyPr/>
          <a:lstStyle/>
          <a:p>
            <a:pPr>
              <a:defRPr/>
            </a:pPr>
            <a:fld id="{114AAC22-38A8-4619-B3BA-D9298BBFCFCC}" type="slidenum">
              <a:rPr lang="en-GB" altLang="en-US" smtClean="0"/>
              <a:pPr>
                <a:defRPr/>
              </a:pPr>
              <a:t>‹#›</a:t>
            </a:fld>
            <a:endParaRPr lang="en-GB" altLang="en-US"/>
          </a:p>
        </p:txBody>
      </p:sp>
    </p:spTree>
    <p:extLst>
      <p:ext uri="{BB962C8B-B14F-4D97-AF65-F5344CB8AC3E}">
        <p14:creationId xmlns:p14="http://schemas.microsoft.com/office/powerpoint/2010/main" val="3579051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CABC1-F606-548E-FE03-7E2CCA2B568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5C836A0-C5B6-60A8-0574-F5A8C024A9C3}"/>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4EB1D4A-DFFD-5556-BD56-454CEEB7102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B7BBBCE8-BE0B-F2F5-7A22-D5DC9C27C23D}"/>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4787B4A2-D1D8-BA5B-0ECE-3121B4802D2B}"/>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42EFAE6C-BB86-38C1-04F0-AB7EB76C90B9}"/>
              </a:ext>
            </a:extLst>
          </p:cNvPr>
          <p:cNvSpPr>
            <a:spLocks noGrp="1"/>
          </p:cNvSpPr>
          <p:nvPr>
            <p:ph type="sldNum" sz="quarter" idx="12"/>
          </p:nvPr>
        </p:nvSpPr>
        <p:spPr/>
        <p:txBody>
          <a:bodyPr/>
          <a:lstStyle/>
          <a:p>
            <a:pPr>
              <a:defRPr/>
            </a:pPr>
            <a:fld id="{E2ED5DE3-BD61-4E65-87F9-3D6A4C26C37C}" type="slidenum">
              <a:rPr lang="en-GB" altLang="en-US" smtClean="0"/>
              <a:pPr>
                <a:defRPr/>
              </a:pPr>
              <a:t>‹#›</a:t>
            </a:fld>
            <a:endParaRPr lang="en-GB" altLang="en-US"/>
          </a:p>
        </p:txBody>
      </p:sp>
    </p:spTree>
    <p:extLst>
      <p:ext uri="{BB962C8B-B14F-4D97-AF65-F5344CB8AC3E}">
        <p14:creationId xmlns:p14="http://schemas.microsoft.com/office/powerpoint/2010/main" val="2192369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CCAA5-99DF-19B2-D665-155A3201FDAA}"/>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FF9833-A94D-CC6E-EB16-B00CCB2D53D2}"/>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E3964490-3236-3F45-90A9-20CA440AEACE}"/>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279E23F-88AD-E31B-632A-145D2A385DCE}"/>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FCBC5C7D-1B42-4E5B-6345-0DD7B78C71B3}"/>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B4562184-1DA7-233B-C568-AB90C24B1183}"/>
              </a:ext>
            </a:extLst>
          </p:cNvPr>
          <p:cNvSpPr>
            <a:spLocks noGrp="1"/>
          </p:cNvSpPr>
          <p:nvPr>
            <p:ph type="sldNum" sz="quarter" idx="12"/>
          </p:nvPr>
        </p:nvSpPr>
        <p:spPr/>
        <p:txBody>
          <a:bodyPr/>
          <a:lstStyle/>
          <a:p>
            <a:pPr>
              <a:defRPr/>
            </a:pPr>
            <a:fld id="{2CAAD10F-3D80-4C15-B685-C3C03AD05863}" type="slidenum">
              <a:rPr lang="en-GB" altLang="en-US" smtClean="0"/>
              <a:pPr>
                <a:defRPr/>
              </a:pPr>
              <a:t>‹#›</a:t>
            </a:fld>
            <a:endParaRPr lang="en-GB" altLang="en-US"/>
          </a:p>
        </p:txBody>
      </p:sp>
    </p:spTree>
    <p:extLst>
      <p:ext uri="{BB962C8B-B14F-4D97-AF65-F5344CB8AC3E}">
        <p14:creationId xmlns:p14="http://schemas.microsoft.com/office/powerpoint/2010/main" val="209390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BD039-3B34-A975-E0AD-35581BDCD61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0D5E25-281E-0716-74E5-58CE7CB0144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9DA84D-9663-350C-2521-E72CA96A5D67}"/>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18D6B676-6BCB-BF67-FA1E-34BFBD9E793F}"/>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CA1C169A-067C-F5DE-4EAA-42DEF7A9291A}"/>
              </a:ext>
            </a:extLst>
          </p:cNvPr>
          <p:cNvSpPr>
            <a:spLocks noGrp="1"/>
          </p:cNvSpPr>
          <p:nvPr>
            <p:ph type="sldNum" sz="quarter" idx="12"/>
          </p:nvPr>
        </p:nvSpPr>
        <p:spPr/>
        <p:txBody>
          <a:bodyPr/>
          <a:lstStyle/>
          <a:p>
            <a:pPr>
              <a:defRPr/>
            </a:pPr>
            <a:fld id="{0E44DE14-AE2F-4716-9419-A7396FD8C534}" type="slidenum">
              <a:rPr lang="en-GB" altLang="en-US" smtClean="0"/>
              <a:pPr>
                <a:defRPr/>
              </a:pPr>
              <a:t>‹#›</a:t>
            </a:fld>
            <a:endParaRPr lang="en-GB" altLang="en-US"/>
          </a:p>
        </p:txBody>
      </p:sp>
    </p:spTree>
    <p:extLst>
      <p:ext uri="{BB962C8B-B14F-4D97-AF65-F5344CB8AC3E}">
        <p14:creationId xmlns:p14="http://schemas.microsoft.com/office/powerpoint/2010/main" val="3264714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9F261EC-3EEC-FFCC-4A59-8E7E82108ECE}"/>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6BF0F2B-3029-2574-C6BE-C77A4868CE4F}"/>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93069D-6C2E-916B-42DB-746AD296B7F7}"/>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148AC17B-C281-2350-366E-1B704044BEBA}"/>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BF69F1EC-10C6-3BE3-4EFD-4B86BDE05DD3}"/>
              </a:ext>
            </a:extLst>
          </p:cNvPr>
          <p:cNvSpPr>
            <a:spLocks noGrp="1"/>
          </p:cNvSpPr>
          <p:nvPr>
            <p:ph type="sldNum" sz="quarter" idx="12"/>
          </p:nvPr>
        </p:nvSpPr>
        <p:spPr/>
        <p:txBody>
          <a:bodyPr/>
          <a:lstStyle/>
          <a:p>
            <a:pPr>
              <a:defRPr/>
            </a:pPr>
            <a:fld id="{93A97F43-6473-4BCF-9A8F-80059539860E}" type="slidenum">
              <a:rPr lang="en-GB" altLang="en-US" smtClean="0"/>
              <a:pPr>
                <a:defRPr/>
              </a:pPr>
              <a:t>‹#›</a:t>
            </a:fld>
            <a:endParaRPr lang="en-GB" altLang="en-US"/>
          </a:p>
        </p:txBody>
      </p:sp>
    </p:spTree>
    <p:extLst>
      <p:ext uri="{BB962C8B-B14F-4D97-AF65-F5344CB8AC3E}">
        <p14:creationId xmlns:p14="http://schemas.microsoft.com/office/powerpoint/2010/main" val="2112822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E5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89B27A-ACCF-EBB7-A2A3-C4E274222301}"/>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38669E2-C2E7-DDFF-87CB-15C21F73C7FF}"/>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012186-3B0F-003E-578C-68819FADAF7C}"/>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pPr>
              <a:defRPr/>
            </a:pPr>
            <a:endParaRPr lang="en-GB"/>
          </a:p>
        </p:txBody>
      </p:sp>
      <p:sp>
        <p:nvSpPr>
          <p:cNvPr id="5" name="Footer Placeholder 4">
            <a:extLst>
              <a:ext uri="{FF2B5EF4-FFF2-40B4-BE49-F238E27FC236}">
                <a16:creationId xmlns:a16="http://schemas.microsoft.com/office/drawing/2014/main" id="{6E33C283-7481-6C5E-CC8D-C2E993F8D5F3}"/>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154EB8DA-EE7F-93BC-0AAC-1DA46769E006}"/>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pPr>
              <a:defRPr/>
            </a:pPr>
            <a:fld id="{8B6537F9-85DA-4418-AEE3-E0EC23A4656B}" type="slidenum">
              <a:rPr lang="en-GB" altLang="en-US" smtClean="0"/>
              <a:pPr>
                <a:defRPr/>
              </a:pPr>
              <a:t>‹#›</a:t>
            </a:fld>
            <a:endParaRPr lang="en-GB" altLang="en-US"/>
          </a:p>
        </p:txBody>
      </p:sp>
    </p:spTree>
    <p:extLst>
      <p:ext uri="{BB962C8B-B14F-4D97-AF65-F5344CB8AC3E}">
        <p14:creationId xmlns:p14="http://schemas.microsoft.com/office/powerpoint/2010/main" val="1658204727"/>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package" Target="../embeddings/Microsoft_Word_Document.docx"/><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myembroiderysupplies.co.uk/shop/"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a:extLst>
              <a:ext uri="{FF2B5EF4-FFF2-40B4-BE49-F238E27FC236}">
                <a16:creationId xmlns:a16="http://schemas.microsoft.com/office/drawing/2014/main" id="{E064F9F2-E0C3-FCB6-47D0-D8293B2CA5AC}"/>
              </a:ext>
            </a:extLst>
          </p:cNvPr>
          <p:cNvSpPr>
            <a:spLocks noGrp="1" noChangeArrowheads="1"/>
          </p:cNvSpPr>
          <p:nvPr>
            <p:ph type="subTitle" idx="1"/>
          </p:nvPr>
        </p:nvSpPr>
        <p:spPr>
          <a:xfrm>
            <a:off x="1543050" y="3776663"/>
            <a:ext cx="6400800" cy="1752600"/>
          </a:xfrm>
        </p:spPr>
        <p:txBody>
          <a:bodyPr rtlCol="0">
            <a:normAutofit/>
          </a:bodyPr>
          <a:lstStyle/>
          <a:p>
            <a:pPr eaLnBrk="1" fontAlgn="auto" hangingPunct="1">
              <a:spcAft>
                <a:spcPts val="0"/>
              </a:spcAft>
              <a:defRPr/>
            </a:pPr>
            <a:r>
              <a:rPr lang="en-GB" altLang="en-US" sz="2400">
                <a:solidFill>
                  <a:srgbClr val="003366"/>
                </a:solidFill>
                <a:latin typeface="Comic Sans MS"/>
              </a:rPr>
              <a:t> </a:t>
            </a:r>
          </a:p>
        </p:txBody>
      </p:sp>
      <p:pic>
        <p:nvPicPr>
          <p:cNvPr id="7171" name="Picture 9">
            <a:extLst>
              <a:ext uri="{FF2B5EF4-FFF2-40B4-BE49-F238E27FC236}">
                <a16:creationId xmlns:a16="http://schemas.microsoft.com/office/drawing/2014/main" id="{DF74B0C3-DCCA-DAE7-C315-A16C4C2407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925" y="1781175"/>
            <a:ext cx="8566150"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Smiley Face 7171"/>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7A41B3-A4CB-8A77-BDFE-A5DCEB590917}"/>
              </a:ext>
            </a:extLst>
          </p:cNvPr>
          <p:cNvSpPr>
            <a:spLocks noGrp="1"/>
          </p:cNvSpPr>
          <p:nvPr>
            <p:ph idx="1"/>
          </p:nvPr>
        </p:nvSpPr>
        <p:spPr/>
        <p:txBody>
          <a:bodyPr>
            <a:normAutofit/>
          </a:bodyPr>
          <a:lstStyle/>
          <a:p>
            <a:pPr marL="0" indent="0" algn="ctr">
              <a:buNone/>
            </a:pPr>
            <a:r>
              <a:rPr lang="en-GB" sz="2800" u="sng" dirty="0">
                <a:latin typeface="Comic Sans MS" panose="030F0702030302020204" pitchFamily="66" charset="0"/>
              </a:rPr>
              <a:t>Welcome to our EYFS Family</a:t>
            </a:r>
            <a:endParaRPr lang="en-GB" sz="2400" dirty="0">
              <a:latin typeface="Comic Sans MS" panose="030F0702030302020204" pitchFamily="66" charset="0"/>
            </a:endParaRPr>
          </a:p>
          <a:p>
            <a:pPr marL="0" indent="0" algn="ctr">
              <a:buNone/>
            </a:pPr>
            <a:endParaRPr lang="en-GB" sz="2400" dirty="0">
              <a:latin typeface="Comic Sans MS" panose="030F0702030302020204" pitchFamily="66" charset="0"/>
            </a:endParaRPr>
          </a:p>
          <a:p>
            <a:pPr marL="0" indent="0" algn="ctr">
              <a:buNone/>
            </a:pPr>
            <a:r>
              <a:rPr lang="en-GB" sz="2400" dirty="0">
                <a:latin typeface="Comic Sans MS" panose="030F0702030302020204" pitchFamily="66" charset="0"/>
              </a:rPr>
              <a:t>We are excited to start this journey with you and your child.</a:t>
            </a:r>
          </a:p>
        </p:txBody>
      </p:sp>
      <p:pic>
        <p:nvPicPr>
          <p:cNvPr id="5" name="Picture 4">
            <a:extLst>
              <a:ext uri="{FF2B5EF4-FFF2-40B4-BE49-F238E27FC236}">
                <a16:creationId xmlns:a16="http://schemas.microsoft.com/office/drawing/2014/main" id="{4B8ED47E-BE21-3959-0341-268F37D5698D}"/>
              </a:ext>
            </a:extLst>
          </p:cNvPr>
          <p:cNvPicPr>
            <a:picLocks noChangeAspect="1"/>
          </p:cNvPicPr>
          <p:nvPr/>
        </p:nvPicPr>
        <p:blipFill>
          <a:blip r:embed="rId2"/>
          <a:stretch>
            <a:fillRect/>
          </a:stretch>
        </p:blipFill>
        <p:spPr>
          <a:xfrm>
            <a:off x="8028384" y="400596"/>
            <a:ext cx="560881" cy="560881"/>
          </a:xfrm>
          <a:prstGeom prst="rect">
            <a:avLst/>
          </a:prstGeom>
        </p:spPr>
      </p:pic>
    </p:spTree>
    <p:extLst>
      <p:ext uri="{BB962C8B-B14F-4D97-AF65-F5344CB8AC3E}">
        <p14:creationId xmlns:p14="http://schemas.microsoft.com/office/powerpoint/2010/main" val="5508646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720D5622-CE44-4D3C-9999-3E69D3CBA1EA}"/>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Introductions</a:t>
            </a:r>
          </a:p>
        </p:txBody>
      </p:sp>
      <p:sp>
        <p:nvSpPr>
          <p:cNvPr id="9220" name="Smiley Face 9219"/>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graphicFrame>
        <p:nvGraphicFramePr>
          <p:cNvPr id="4" name="Object 3">
            <a:extLst>
              <a:ext uri="{FF2B5EF4-FFF2-40B4-BE49-F238E27FC236}">
                <a16:creationId xmlns:a16="http://schemas.microsoft.com/office/drawing/2014/main" id="{F8EE1EE6-9952-261D-8254-5AB7F206CA23}"/>
              </a:ext>
            </a:extLst>
          </p:cNvPr>
          <p:cNvGraphicFramePr>
            <a:graphicFrameLocks noChangeAspect="1"/>
          </p:cNvGraphicFramePr>
          <p:nvPr>
            <p:extLst>
              <p:ext uri="{D42A27DB-BD31-4B8C-83A1-F6EECF244321}">
                <p14:modId xmlns:p14="http://schemas.microsoft.com/office/powerpoint/2010/main" val="2297383280"/>
              </p:ext>
            </p:extLst>
          </p:nvPr>
        </p:nvGraphicFramePr>
        <p:xfrm>
          <a:off x="1619672" y="1378732"/>
          <a:ext cx="8425345" cy="5476775"/>
        </p:xfrm>
        <a:graphic>
          <a:graphicData uri="http://schemas.openxmlformats.org/presentationml/2006/ole">
            <mc:AlternateContent xmlns:mc="http://schemas.openxmlformats.org/markup-compatibility/2006">
              <mc:Choice xmlns:v="urn:schemas-microsoft-com:vml" Requires="v">
                <p:oleObj name="Document" r:id="rId2" imgW="8877336" imgH="5770353" progId="Word.Document.12">
                  <p:embed/>
                </p:oleObj>
              </mc:Choice>
              <mc:Fallback>
                <p:oleObj name="Document" r:id="rId2" imgW="8877336" imgH="5770353" progId="Word.Document.12">
                  <p:embed/>
                  <p:pic>
                    <p:nvPicPr>
                      <p:cNvPr id="0" name=""/>
                      <p:cNvPicPr/>
                      <p:nvPr/>
                    </p:nvPicPr>
                    <p:blipFill>
                      <a:blip r:embed="rId3"/>
                      <a:stretch>
                        <a:fillRect/>
                      </a:stretch>
                    </p:blipFill>
                    <p:spPr>
                      <a:xfrm>
                        <a:off x="1619672" y="1378732"/>
                        <a:ext cx="8425345" cy="5476775"/>
                      </a:xfrm>
                      <a:prstGeom prst="rect">
                        <a:avLst/>
                      </a:prstGeom>
                    </p:spPr>
                  </p:pic>
                </p:oleObj>
              </mc:Fallback>
            </mc:AlternateContent>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EDF2E92E-EE90-FAC8-979E-FBC19A50AC75}"/>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Induction Meeting Aims: </a:t>
            </a:r>
            <a:br>
              <a:rPr lang="en-GB" altLang="en-US" u="sng" dirty="0">
                <a:latin typeface="Comic Sans MS" panose="030F0702030302020204" pitchFamily="66" charset="0"/>
              </a:rPr>
            </a:br>
            <a:endParaRPr lang="en-GB" altLang="en-US" u="sng" dirty="0">
              <a:latin typeface="Comic Sans MS" panose="030F0702030302020204" pitchFamily="66" charset="0"/>
            </a:endParaRPr>
          </a:p>
        </p:txBody>
      </p:sp>
      <p:sp>
        <p:nvSpPr>
          <p:cNvPr id="10243" name="Content Placeholder 2">
            <a:extLst>
              <a:ext uri="{FF2B5EF4-FFF2-40B4-BE49-F238E27FC236}">
                <a16:creationId xmlns:a16="http://schemas.microsoft.com/office/drawing/2014/main" id="{E3B8B2BE-2976-9229-7005-CA766AC06F8B}"/>
              </a:ext>
            </a:extLst>
          </p:cNvPr>
          <p:cNvSpPr>
            <a:spLocks noGrp="1"/>
          </p:cNvSpPr>
          <p:nvPr>
            <p:ph idx="1"/>
          </p:nvPr>
        </p:nvSpPr>
        <p:spPr>
          <a:xfrm>
            <a:off x="539750" y="1489075"/>
            <a:ext cx="7975600" cy="3740125"/>
          </a:xfrm>
        </p:spPr>
        <p:txBody>
          <a:bodyPr/>
          <a:lstStyle/>
          <a:p>
            <a:pPr eaLnBrk="1" hangingPunct="1"/>
            <a:r>
              <a:rPr lang="en-GB" altLang="en-US" sz="2400" dirty="0">
                <a:latin typeface="Comic Sans MS" panose="030F0702030302020204" pitchFamily="66" charset="0"/>
              </a:rPr>
              <a:t>To help your child make the best possible start to school.</a:t>
            </a:r>
          </a:p>
          <a:p>
            <a:pPr marL="0" indent="0" eaLnBrk="1" hangingPunct="1">
              <a:buNone/>
            </a:pPr>
            <a:endParaRPr lang="en-GB" altLang="en-US" sz="2400" dirty="0">
              <a:latin typeface="Comic Sans MS" panose="030F0702030302020204" pitchFamily="66" charset="0"/>
            </a:endParaRPr>
          </a:p>
          <a:p>
            <a:pPr eaLnBrk="1" hangingPunct="1"/>
            <a:r>
              <a:rPr lang="en-GB" altLang="en-US" sz="2400" dirty="0">
                <a:latin typeface="Comic Sans MS" panose="030F0702030302020204" pitchFamily="66" charset="0"/>
              </a:rPr>
              <a:t>To understand the curriculum that your child will be covering.</a:t>
            </a:r>
          </a:p>
          <a:p>
            <a:pPr marL="0" indent="0" eaLnBrk="1" hangingPunct="1">
              <a:buNone/>
            </a:pPr>
            <a:endParaRPr lang="en-GB" altLang="en-US" sz="2400" dirty="0">
              <a:latin typeface="Comic Sans MS" panose="030F0702030302020204" pitchFamily="66" charset="0"/>
            </a:endParaRPr>
          </a:p>
          <a:p>
            <a:pPr eaLnBrk="1" hangingPunct="1"/>
            <a:r>
              <a:rPr lang="en-GB" altLang="en-US" sz="2400" dirty="0">
                <a:latin typeface="Comic Sans MS" panose="030F0702030302020204" pitchFamily="66" charset="0"/>
              </a:rPr>
              <a:t>To identify how you can help your child at home and in school.</a:t>
            </a:r>
          </a:p>
          <a:p>
            <a:pPr eaLnBrk="1" hangingPunct="1"/>
            <a:endParaRPr lang="en-GB" altLang="en-US" dirty="0"/>
          </a:p>
        </p:txBody>
      </p:sp>
      <p:sp>
        <p:nvSpPr>
          <p:cNvPr id="10244" name="Smiley Face 10243"/>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12211F46-9426-287C-3CB0-16E8FFC2576E}"/>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What is the Early Years Foundation Stage?</a:t>
            </a:r>
          </a:p>
        </p:txBody>
      </p:sp>
      <p:sp>
        <p:nvSpPr>
          <p:cNvPr id="11267" name="Content Placeholder 2">
            <a:extLst>
              <a:ext uri="{FF2B5EF4-FFF2-40B4-BE49-F238E27FC236}">
                <a16:creationId xmlns:a16="http://schemas.microsoft.com/office/drawing/2014/main" id="{E88957D0-1DEC-A3C2-941F-A37532095779}"/>
              </a:ext>
            </a:extLst>
          </p:cNvPr>
          <p:cNvSpPr>
            <a:spLocks noGrp="1"/>
          </p:cNvSpPr>
          <p:nvPr>
            <p:ph idx="1"/>
          </p:nvPr>
        </p:nvSpPr>
        <p:spPr>
          <a:xfrm>
            <a:off x="612775" y="2060575"/>
            <a:ext cx="7886700" cy="4351338"/>
          </a:xfrm>
        </p:spPr>
        <p:txBody>
          <a:bodyPr/>
          <a:lstStyle/>
          <a:p>
            <a:pPr eaLnBrk="1" hangingPunct="1"/>
            <a:r>
              <a:rPr lang="en-GB" altLang="en-US" sz="2400" dirty="0">
                <a:latin typeface="Comic Sans MS" panose="030F0702030302020204" pitchFamily="66" charset="0"/>
              </a:rPr>
              <a:t>The Early Years Foundation Stage (EYFS) is the stage of education for children from birth to the end of the Reception year. </a:t>
            </a:r>
          </a:p>
          <a:p>
            <a:pPr marL="0" indent="0" eaLnBrk="1" hangingPunct="1">
              <a:buNone/>
            </a:pPr>
            <a:endParaRPr lang="en-GB" altLang="en-US" sz="2400" dirty="0">
              <a:latin typeface="Comic Sans MS" panose="030F0702030302020204" pitchFamily="66" charset="0"/>
            </a:endParaRPr>
          </a:p>
          <a:p>
            <a:pPr eaLnBrk="1" hangingPunct="1"/>
            <a:r>
              <a:rPr lang="en-GB" altLang="en-US" sz="2400" dirty="0">
                <a:latin typeface="Comic Sans MS" panose="030F0702030302020204" pitchFamily="66" charset="0"/>
              </a:rPr>
              <a:t>It is based on the recognition that children learn best through play and active learning. </a:t>
            </a:r>
          </a:p>
          <a:p>
            <a:pPr eaLnBrk="1" hangingPunct="1"/>
            <a:endParaRPr lang="en-GB" altLang="en-US" dirty="0"/>
          </a:p>
        </p:txBody>
      </p:sp>
      <p:sp>
        <p:nvSpPr>
          <p:cNvPr id="11269" name="Smiley Face 11268"/>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67773FAC-233B-A0F4-FBD9-75550C65B525}"/>
              </a:ext>
            </a:extLst>
          </p:cNvPr>
          <p:cNvSpPr>
            <a:spLocks noGrp="1"/>
          </p:cNvSpPr>
          <p:nvPr>
            <p:ph type="title"/>
          </p:nvPr>
        </p:nvSpPr>
        <p:spPr>
          <a:xfrm>
            <a:off x="1397793" y="260648"/>
            <a:ext cx="6348413" cy="1163638"/>
          </a:xfrm>
        </p:spPr>
        <p:txBody>
          <a:bodyPr/>
          <a:lstStyle/>
          <a:p>
            <a:pPr algn="ctr" eaLnBrk="1" hangingPunct="1"/>
            <a:r>
              <a:rPr lang="en-GB" altLang="en-US" sz="2400" u="sng" dirty="0">
                <a:latin typeface="Comic Sans MS" panose="030F0702030302020204" pitchFamily="66" charset="0"/>
              </a:rPr>
              <a:t>Learning and Development</a:t>
            </a:r>
          </a:p>
        </p:txBody>
      </p:sp>
      <p:sp>
        <p:nvSpPr>
          <p:cNvPr id="9219" name="Content Placeholder 2">
            <a:extLst>
              <a:ext uri="{FF2B5EF4-FFF2-40B4-BE49-F238E27FC236}">
                <a16:creationId xmlns:a16="http://schemas.microsoft.com/office/drawing/2014/main" id="{D9E307F2-08F0-41BA-EF2C-A77A9FF672DA}"/>
              </a:ext>
            </a:extLst>
          </p:cNvPr>
          <p:cNvSpPr>
            <a:spLocks noGrp="1" noChangeArrowheads="1"/>
          </p:cNvSpPr>
          <p:nvPr>
            <p:ph idx="1"/>
          </p:nvPr>
        </p:nvSpPr>
        <p:spPr>
          <a:xfrm>
            <a:off x="539750" y="1628775"/>
            <a:ext cx="6751638" cy="4679950"/>
          </a:xfrm>
        </p:spPr>
        <p:txBody>
          <a:bodyPr rtlCol="0">
            <a:normAutofit fontScale="92500" lnSpcReduction="10000"/>
          </a:bodyPr>
          <a:lstStyle/>
          <a:p>
            <a:pPr marL="0" indent="0" eaLnBrk="1" fontAlgn="auto" hangingPunct="1">
              <a:spcAft>
                <a:spcPts val="0"/>
              </a:spcAft>
              <a:buNone/>
              <a:defRPr/>
            </a:pPr>
            <a:r>
              <a:rPr lang="en-US" altLang="en-US" sz="2400" u="sng" dirty="0">
                <a:latin typeface="Comic Sans MS" panose="030F0702030302020204" pitchFamily="66" charset="0"/>
              </a:rPr>
              <a:t>7 areas of learning.</a:t>
            </a:r>
          </a:p>
          <a:p>
            <a:pPr marL="0" indent="0" eaLnBrk="1" fontAlgn="auto" hangingPunct="1">
              <a:spcAft>
                <a:spcPts val="0"/>
              </a:spcAft>
              <a:buNone/>
              <a:defRPr/>
            </a:pPr>
            <a:endParaRPr lang="en-US" altLang="en-US" sz="2400" u="sng" dirty="0">
              <a:latin typeface="Comic Sans MS" panose="030F0702030302020204" pitchFamily="66" charset="0"/>
            </a:endParaRPr>
          </a:p>
          <a:p>
            <a:pPr marL="0" indent="0" eaLnBrk="1" fontAlgn="auto" hangingPunct="1">
              <a:spcAft>
                <a:spcPts val="0"/>
              </a:spcAft>
              <a:buNone/>
              <a:defRPr/>
            </a:pPr>
            <a:r>
              <a:rPr lang="en-US" altLang="en-US" sz="2400" u="sng" dirty="0">
                <a:latin typeface="Comic Sans MS" panose="030F0702030302020204" pitchFamily="66" charset="0"/>
              </a:rPr>
              <a:t>3 Prime Areas – </a:t>
            </a:r>
          </a:p>
          <a:p>
            <a:pPr>
              <a:defRPr/>
            </a:pPr>
            <a:r>
              <a:rPr lang="en-US" altLang="en-US" sz="2400" dirty="0">
                <a:latin typeface="Comic Sans MS" panose="030F0702030302020204" pitchFamily="66" charset="0"/>
              </a:rPr>
              <a:t>Communication and Language </a:t>
            </a:r>
          </a:p>
          <a:p>
            <a:pPr>
              <a:defRPr/>
            </a:pPr>
            <a:r>
              <a:rPr lang="en-US" altLang="en-US" sz="2400" dirty="0">
                <a:latin typeface="Comic Sans MS" panose="030F0702030302020204" pitchFamily="66" charset="0"/>
              </a:rPr>
              <a:t>Personal Social and Emotional Development</a:t>
            </a:r>
          </a:p>
          <a:p>
            <a:pPr>
              <a:defRPr/>
            </a:pPr>
            <a:r>
              <a:rPr lang="en-US" altLang="en-US" sz="2400" dirty="0">
                <a:latin typeface="Comic Sans MS" panose="030F0702030302020204" pitchFamily="66" charset="0"/>
              </a:rPr>
              <a:t>Physical Development </a:t>
            </a:r>
          </a:p>
          <a:p>
            <a:pPr marL="0" indent="0" eaLnBrk="1" fontAlgn="auto" hangingPunct="1">
              <a:spcAft>
                <a:spcPts val="0"/>
              </a:spcAft>
              <a:buNone/>
              <a:defRPr/>
            </a:pPr>
            <a:endParaRPr lang="en-US" altLang="en-US" sz="2400" dirty="0">
              <a:latin typeface="Comic Sans MS" panose="030F0702030302020204" pitchFamily="66" charset="0"/>
            </a:endParaRPr>
          </a:p>
          <a:p>
            <a:pPr marL="0" indent="0" eaLnBrk="1" fontAlgn="auto" hangingPunct="1">
              <a:spcAft>
                <a:spcPts val="0"/>
              </a:spcAft>
              <a:buNone/>
              <a:defRPr/>
            </a:pPr>
            <a:r>
              <a:rPr lang="en-US" altLang="en-US" sz="2400" u="sng" dirty="0">
                <a:latin typeface="Comic Sans MS" panose="030F0702030302020204" pitchFamily="66" charset="0"/>
              </a:rPr>
              <a:t>4 Specific Areas of Learning – </a:t>
            </a:r>
          </a:p>
          <a:p>
            <a:pPr>
              <a:defRPr/>
            </a:pPr>
            <a:r>
              <a:rPr lang="en-US" altLang="en-US" sz="2400" dirty="0">
                <a:latin typeface="Comic Sans MS" panose="030F0702030302020204" pitchFamily="66" charset="0"/>
              </a:rPr>
              <a:t>Literacy</a:t>
            </a:r>
          </a:p>
          <a:p>
            <a:pPr>
              <a:defRPr/>
            </a:pPr>
            <a:r>
              <a:rPr lang="en-US" altLang="en-US" sz="2400" dirty="0">
                <a:latin typeface="Comic Sans MS" panose="030F0702030302020204" pitchFamily="66" charset="0"/>
              </a:rPr>
              <a:t>Mathematics </a:t>
            </a:r>
          </a:p>
          <a:p>
            <a:pPr>
              <a:defRPr/>
            </a:pPr>
            <a:r>
              <a:rPr lang="en-US" altLang="en-US" sz="2400" dirty="0">
                <a:latin typeface="Comic Sans MS" panose="030F0702030302020204" pitchFamily="66" charset="0"/>
              </a:rPr>
              <a:t>Understanding the World</a:t>
            </a:r>
          </a:p>
          <a:p>
            <a:pPr>
              <a:defRPr/>
            </a:pPr>
            <a:r>
              <a:rPr lang="en-US" altLang="en-US" sz="2400" dirty="0">
                <a:latin typeface="Comic Sans MS" panose="030F0702030302020204" pitchFamily="66" charset="0"/>
              </a:rPr>
              <a:t>Expressive Arts and Design </a:t>
            </a:r>
          </a:p>
        </p:txBody>
      </p:sp>
      <p:sp>
        <p:nvSpPr>
          <p:cNvPr id="12291" name="Smiley Face 12290"/>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4">
            <a:extLst>
              <a:ext uri="{FF2B5EF4-FFF2-40B4-BE49-F238E27FC236}">
                <a16:creationId xmlns:a16="http://schemas.microsoft.com/office/drawing/2014/main" id="{64560A4C-48B3-97F6-EF54-FAA86D90FC2F}"/>
              </a:ext>
            </a:extLst>
          </p:cNvPr>
          <p:cNvSpPr>
            <a:spLocks noGrp="1" noChangeArrowheads="1"/>
          </p:cNvSpPr>
          <p:nvPr>
            <p:ph type="title"/>
          </p:nvPr>
        </p:nvSpPr>
        <p:spPr>
          <a:xfrm>
            <a:off x="355600" y="1150938"/>
            <a:ext cx="8229600" cy="4392612"/>
          </a:xfrm>
        </p:spPr>
        <p:txBody>
          <a:bodyPr rtlCol="0">
            <a:normAutofit/>
          </a:bodyPr>
          <a:lstStyle/>
          <a:p>
            <a:pPr eaLnBrk="1" fontAlgn="auto" hangingPunct="1">
              <a:spcAft>
                <a:spcPts val="0"/>
              </a:spcAft>
              <a:defRPr/>
            </a:pPr>
            <a:br>
              <a:rPr lang="en-GB" altLang="en-US" sz="2400" dirty="0">
                <a:solidFill>
                  <a:schemeClr val="tx1">
                    <a:lumMod val="75000"/>
                    <a:lumOff val="25000"/>
                  </a:schemeClr>
                </a:solidFill>
              </a:rPr>
            </a:br>
            <a:br>
              <a:rPr lang="en-GB" altLang="en-US" sz="2400" dirty="0">
                <a:solidFill>
                  <a:schemeClr val="tx1">
                    <a:lumMod val="75000"/>
                    <a:lumOff val="25000"/>
                  </a:schemeClr>
                </a:solidFill>
              </a:rPr>
            </a:br>
            <a:endParaRPr lang="en-GB" altLang="en-US" dirty="0">
              <a:solidFill>
                <a:schemeClr val="tx1">
                  <a:lumMod val="75000"/>
                  <a:lumOff val="25000"/>
                </a:schemeClr>
              </a:solidFill>
            </a:endParaRPr>
          </a:p>
        </p:txBody>
      </p:sp>
      <p:sp>
        <p:nvSpPr>
          <p:cNvPr id="13315" name="TextBox 2">
            <a:extLst>
              <a:ext uri="{FF2B5EF4-FFF2-40B4-BE49-F238E27FC236}">
                <a16:creationId xmlns:a16="http://schemas.microsoft.com/office/drawing/2014/main" id="{CE59771A-C343-D307-5A01-68D027CF72AA}"/>
              </a:ext>
            </a:extLst>
          </p:cNvPr>
          <p:cNvSpPr txBox="1">
            <a:spLocks noChangeArrowheads="1"/>
          </p:cNvSpPr>
          <p:nvPr/>
        </p:nvSpPr>
        <p:spPr bwMode="auto">
          <a:xfrm>
            <a:off x="3131840" y="212640"/>
            <a:ext cx="57610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400" u="sng" dirty="0">
                <a:solidFill>
                  <a:schemeClr val="tx1"/>
                </a:solidFill>
                <a:latin typeface="Comic Sans MS" panose="030F0702030302020204" pitchFamily="66" charset="0"/>
              </a:rPr>
              <a:t>Our Curriculum</a:t>
            </a:r>
          </a:p>
        </p:txBody>
      </p:sp>
      <p:pic>
        <p:nvPicPr>
          <p:cNvPr id="13316" name="Picture 3">
            <a:extLst>
              <a:ext uri="{FF2B5EF4-FFF2-40B4-BE49-F238E27FC236}">
                <a16:creationId xmlns:a16="http://schemas.microsoft.com/office/drawing/2014/main" id="{5DA75AEF-1AA1-49C7-060A-5D6C66471D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838200"/>
            <a:ext cx="6199187" cy="591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Smiley Face 13316"/>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901B7B64-02FB-893A-B515-4A6759EBC0DB}"/>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The first few weeks </a:t>
            </a:r>
            <a:br>
              <a:rPr lang="en-GB" altLang="en-US" dirty="0"/>
            </a:br>
            <a:endParaRPr lang="en-GB" altLang="en-US" dirty="0"/>
          </a:p>
        </p:txBody>
      </p:sp>
      <p:sp>
        <p:nvSpPr>
          <p:cNvPr id="14339" name="Content Placeholder 2">
            <a:extLst>
              <a:ext uri="{FF2B5EF4-FFF2-40B4-BE49-F238E27FC236}">
                <a16:creationId xmlns:a16="http://schemas.microsoft.com/office/drawing/2014/main" id="{3015D387-1597-9BED-233B-351415A0C59F}"/>
              </a:ext>
            </a:extLst>
          </p:cNvPr>
          <p:cNvSpPr>
            <a:spLocks noGrp="1"/>
          </p:cNvSpPr>
          <p:nvPr>
            <p:ph idx="1"/>
          </p:nvPr>
        </p:nvSpPr>
        <p:spPr/>
        <p:txBody>
          <a:bodyPr/>
          <a:lstStyle/>
          <a:p>
            <a:pPr eaLnBrk="1" hangingPunct="1"/>
            <a:r>
              <a:rPr lang="en-GB" altLang="en-US" sz="2400" dirty="0">
                <a:latin typeface="Comic Sans MS" panose="030F0702030302020204" pitchFamily="66" charset="0"/>
              </a:rPr>
              <a:t>We will find out what the children already know and can do and use this information to help us develop an individual learning program for each child.</a:t>
            </a:r>
          </a:p>
          <a:p>
            <a:pPr eaLnBrk="1" hangingPunct="1"/>
            <a:endParaRPr lang="en-GB" altLang="en-US" dirty="0"/>
          </a:p>
        </p:txBody>
      </p:sp>
      <p:sp>
        <p:nvSpPr>
          <p:cNvPr id="14340" name="Smiley Face 14339"/>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7C3DACB6-D25B-32EC-DEC8-E29A61FB18FA}"/>
              </a:ext>
            </a:extLst>
          </p:cNvPr>
          <p:cNvPicPr>
            <a:picLocks noGrp="1" noChangeAspect="1"/>
          </p:cNvPicPr>
          <p:nvPr>
            <p:ph idx="1"/>
          </p:nvPr>
        </p:nvPicPr>
        <p:blipFill>
          <a:blip r:embed="rId2"/>
          <a:srcRect t="13680" b="17235"/>
          <a:stretch>
            <a:fillRect/>
          </a:stretch>
        </p:blipFill>
        <p:spPr>
          <a:xfrm>
            <a:off x="50439" y="1052736"/>
            <a:ext cx="9043122" cy="4413405"/>
          </a:xfrm>
          <a:prstGeom prst="rect">
            <a:avLst/>
          </a:prstGeom>
        </p:spPr>
      </p:pic>
    </p:spTree>
    <p:extLst>
      <p:ext uri="{BB962C8B-B14F-4D97-AF65-F5344CB8AC3E}">
        <p14:creationId xmlns:p14="http://schemas.microsoft.com/office/powerpoint/2010/main" val="4278751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1D13460-1A0F-1057-3BF6-5A5AA1F0FE2B}"/>
              </a:ext>
            </a:extLst>
          </p:cNvPr>
          <p:cNvPicPr>
            <a:picLocks noGrp="1" noChangeAspect="1"/>
          </p:cNvPicPr>
          <p:nvPr>
            <p:ph idx="1"/>
          </p:nvPr>
        </p:nvPicPr>
        <p:blipFill>
          <a:blip r:embed="rId2"/>
          <a:stretch>
            <a:fillRect/>
          </a:stretch>
        </p:blipFill>
        <p:spPr>
          <a:xfrm>
            <a:off x="2241820" y="404664"/>
            <a:ext cx="4440089" cy="6297999"/>
          </a:xfrm>
          <a:prstGeom prst="rect">
            <a:avLst/>
          </a:prstGeom>
        </p:spPr>
      </p:pic>
    </p:spTree>
    <p:extLst>
      <p:ext uri="{BB962C8B-B14F-4D97-AF65-F5344CB8AC3E}">
        <p14:creationId xmlns:p14="http://schemas.microsoft.com/office/powerpoint/2010/main" val="120733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7E14A5D1-C2BD-427C-40E0-F809C872E3C0}"/>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Morning Routine</a:t>
            </a:r>
          </a:p>
        </p:txBody>
      </p:sp>
      <p:sp>
        <p:nvSpPr>
          <p:cNvPr id="17411" name="Content Placeholder 2">
            <a:extLst>
              <a:ext uri="{FF2B5EF4-FFF2-40B4-BE49-F238E27FC236}">
                <a16:creationId xmlns:a16="http://schemas.microsoft.com/office/drawing/2014/main" id="{319954E8-E6B0-5872-F8F1-07856FF1E3E0}"/>
              </a:ext>
            </a:extLst>
          </p:cNvPr>
          <p:cNvSpPr>
            <a:spLocks noGrp="1"/>
          </p:cNvSpPr>
          <p:nvPr>
            <p:ph idx="1"/>
          </p:nvPr>
        </p:nvSpPr>
        <p:spPr>
          <a:xfrm>
            <a:off x="609600" y="1557338"/>
            <a:ext cx="6348413" cy="3879850"/>
          </a:xfrm>
        </p:spPr>
        <p:txBody>
          <a:bodyPr/>
          <a:lstStyle/>
          <a:p>
            <a:pPr eaLnBrk="1" hangingPunct="1"/>
            <a:r>
              <a:rPr lang="en-GB" altLang="en-US" sz="2400" dirty="0">
                <a:solidFill>
                  <a:srgbClr val="003366"/>
                </a:solidFill>
                <a:latin typeface="Comic Sans MS" panose="030F0702030302020204" pitchFamily="66" charset="0"/>
              </a:rPr>
              <a:t> </a:t>
            </a:r>
            <a:r>
              <a:rPr lang="en-GB" altLang="en-US" sz="2400" dirty="0">
                <a:latin typeface="Comic Sans MS" panose="030F0702030302020204" pitchFamily="66" charset="0"/>
              </a:rPr>
              <a:t>Children are to be accompanied to their class door at </a:t>
            </a:r>
            <a:r>
              <a:rPr lang="en-GB" altLang="en-US" sz="2400" b="1" dirty="0">
                <a:latin typeface="Comic Sans MS" panose="030F0702030302020204" pitchFamily="66" charset="0"/>
              </a:rPr>
              <a:t>8:40 am</a:t>
            </a:r>
          </a:p>
          <a:p>
            <a:pPr eaLnBrk="1" hangingPunct="1"/>
            <a:r>
              <a:rPr lang="en-GB" altLang="en-US" sz="2400" dirty="0">
                <a:latin typeface="Comic Sans MS" panose="030F0702030302020204" pitchFamily="66" charset="0"/>
              </a:rPr>
              <a:t>Hang up coats and bags </a:t>
            </a:r>
          </a:p>
          <a:p>
            <a:pPr eaLnBrk="1" hangingPunct="1"/>
            <a:r>
              <a:rPr lang="en-GB" altLang="en-US" sz="2400" dirty="0">
                <a:latin typeface="Comic Sans MS" panose="030F0702030302020204" pitchFamily="66" charset="0"/>
              </a:rPr>
              <a:t>Start their learning</a:t>
            </a:r>
          </a:p>
          <a:p>
            <a:pPr eaLnBrk="1" hangingPunct="1"/>
            <a:endParaRPr lang="en-GB" altLang="en-US" dirty="0"/>
          </a:p>
          <a:p>
            <a:pPr eaLnBrk="1" hangingPunct="1"/>
            <a:endParaRPr lang="en-GB" altLang="en-US" dirty="0"/>
          </a:p>
        </p:txBody>
      </p:sp>
      <p:sp>
        <p:nvSpPr>
          <p:cNvPr id="17413" name="Smiley Face 17412"/>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9A57C654-DD7B-1657-C715-67327112FA6B}"/>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The Daily Routine</a:t>
            </a:r>
          </a:p>
        </p:txBody>
      </p:sp>
      <p:graphicFrame>
        <p:nvGraphicFramePr>
          <p:cNvPr id="4" name="Content Placeholder 3">
            <a:extLst>
              <a:ext uri="{FF2B5EF4-FFF2-40B4-BE49-F238E27FC236}">
                <a16:creationId xmlns:a16="http://schemas.microsoft.com/office/drawing/2014/main" id="{4EF44D3E-B08D-5CAA-8AEA-7507941C7C4D}"/>
              </a:ext>
            </a:extLst>
          </p:cNvPr>
          <p:cNvGraphicFramePr>
            <a:graphicFrameLocks noGrp="1"/>
          </p:cNvGraphicFramePr>
          <p:nvPr>
            <p:ph idx="1"/>
            <p:extLst>
              <p:ext uri="{D42A27DB-BD31-4B8C-83A1-F6EECF244321}">
                <p14:modId xmlns:p14="http://schemas.microsoft.com/office/powerpoint/2010/main" val="2075550277"/>
              </p:ext>
            </p:extLst>
          </p:nvPr>
        </p:nvGraphicFramePr>
        <p:xfrm>
          <a:off x="1043609" y="1484784"/>
          <a:ext cx="6984776" cy="5008092"/>
        </p:xfrm>
        <a:graphic>
          <a:graphicData uri="http://schemas.openxmlformats.org/drawingml/2006/table">
            <a:tbl>
              <a:tblPr firstRow="1" firstCol="1" bandRow="1"/>
              <a:tblGrid>
                <a:gridCol w="958153">
                  <a:extLst>
                    <a:ext uri="{9D8B030D-6E8A-4147-A177-3AD203B41FA5}">
                      <a16:colId xmlns:a16="http://schemas.microsoft.com/office/drawing/2014/main" val="1064714583"/>
                    </a:ext>
                  </a:extLst>
                </a:gridCol>
                <a:gridCol w="6026623">
                  <a:extLst>
                    <a:ext uri="{9D8B030D-6E8A-4147-A177-3AD203B41FA5}">
                      <a16:colId xmlns:a16="http://schemas.microsoft.com/office/drawing/2014/main" val="690285911"/>
                    </a:ext>
                  </a:extLst>
                </a:gridCol>
              </a:tblGrid>
              <a:tr h="418837">
                <a:tc gridSpan="2">
                  <a:txBody>
                    <a:bodyPr/>
                    <a:lstStyle/>
                    <a:p>
                      <a:pPr algn="ctr">
                        <a:lnSpc>
                          <a:spcPct val="106000"/>
                        </a:lnSpc>
                        <a:spcAft>
                          <a:spcPts val="800"/>
                        </a:spcAft>
                        <a:buNone/>
                      </a:pPr>
                      <a:r>
                        <a:rPr lang="en-GB" sz="1200" kern="1200" dirty="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Timetable Overview- Example- Morning</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2185447598"/>
                  </a:ext>
                </a:extLst>
              </a:tr>
              <a:tr h="1126157">
                <a:tc>
                  <a:txBody>
                    <a:bodyPr/>
                    <a:lstStyle/>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8:40-9:30 am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Nursery children to enter via the Nursery door</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Reception children to enter via the Reception door</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56930633"/>
                  </a:ext>
                </a:extLst>
              </a:tr>
              <a:tr h="656356">
                <a:tc>
                  <a:txBody>
                    <a:bodyPr/>
                    <a:lstStyle/>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9:00-9:20 am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Literacy input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16814558"/>
                  </a:ext>
                </a:extLst>
              </a:tr>
              <a:tr h="656356">
                <a:tc>
                  <a:txBody>
                    <a:bodyPr/>
                    <a:lstStyle/>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9:20-10:10 am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Continuous provision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0716907"/>
                  </a:ext>
                </a:extLst>
              </a:tr>
              <a:tr h="418837">
                <a:tc>
                  <a:txBody>
                    <a:bodyPr/>
                    <a:lstStyle/>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10:10 am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Snack time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89007953"/>
                  </a:ext>
                </a:extLst>
              </a:tr>
              <a:tr h="656356">
                <a:tc>
                  <a:txBody>
                    <a:bodyPr/>
                    <a:lstStyle/>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10:30 am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Phonics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95352769"/>
                  </a:ext>
                </a:extLst>
              </a:tr>
              <a:tr h="656356">
                <a:tc>
                  <a:txBody>
                    <a:bodyPr/>
                    <a:lstStyle/>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10:50 am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Outdoor play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33953058"/>
                  </a:ext>
                </a:extLst>
              </a:tr>
              <a:tr h="418837">
                <a:tc>
                  <a:txBody>
                    <a:bodyPr/>
                    <a:lstStyle/>
                    <a:p>
                      <a:pPr>
                        <a:lnSpc>
                          <a:spcPct val="106000"/>
                        </a:lnSpc>
                        <a:spcAft>
                          <a:spcPts val="800"/>
                        </a:spcAft>
                        <a:buNone/>
                      </a:pPr>
                      <a:r>
                        <a:rPr lang="en-GB" sz="12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11:20 am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6000"/>
                        </a:lnSpc>
                        <a:spcAft>
                          <a:spcPts val="800"/>
                        </a:spcAft>
                        <a:buNone/>
                      </a:pPr>
                      <a:r>
                        <a:rPr lang="en-GB" sz="1200" kern="0" dirty="0">
                          <a:effectLst/>
                          <a:latin typeface="Comic Sans MS" panose="030F0702030302020204" pitchFamily="66" charset="0"/>
                          <a:ea typeface="Times New Roman" panose="02020603050405020304" pitchFamily="18" charset="0"/>
                          <a:cs typeface="Arial" panose="020B0604020202020204" pitchFamily="34" charset="0"/>
                        </a:rPr>
                        <a:t>Toileting and getting ready for lunch</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79800050"/>
                  </a:ext>
                </a:extLst>
              </a:tr>
            </a:tbl>
          </a:graphicData>
        </a:graphic>
      </p:graphicFrame>
      <p:sp>
        <p:nvSpPr>
          <p:cNvPr id="18436" name="Smiley Face 18435"/>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16A159A0-96B4-4A2F-3B98-852B2C5D3A95}"/>
              </a:ext>
            </a:extLst>
          </p:cNvPr>
          <p:cNvGraphicFramePr>
            <a:graphicFrameLocks noGrp="1"/>
          </p:cNvGraphicFramePr>
          <p:nvPr>
            <p:ph idx="1"/>
            <p:extLst>
              <p:ext uri="{D42A27DB-BD31-4B8C-83A1-F6EECF244321}">
                <p14:modId xmlns:p14="http://schemas.microsoft.com/office/powerpoint/2010/main" val="2758743207"/>
              </p:ext>
            </p:extLst>
          </p:nvPr>
        </p:nvGraphicFramePr>
        <p:xfrm>
          <a:off x="1187624" y="836712"/>
          <a:ext cx="6768751" cy="4474616"/>
        </p:xfrm>
        <a:graphic>
          <a:graphicData uri="http://schemas.openxmlformats.org/drawingml/2006/table">
            <a:tbl>
              <a:tblPr firstRow="1" firstCol="1" bandRow="1"/>
              <a:tblGrid>
                <a:gridCol w="928411">
                  <a:extLst>
                    <a:ext uri="{9D8B030D-6E8A-4147-A177-3AD203B41FA5}">
                      <a16:colId xmlns:a16="http://schemas.microsoft.com/office/drawing/2014/main" val="1566714894"/>
                    </a:ext>
                  </a:extLst>
                </a:gridCol>
                <a:gridCol w="5840340">
                  <a:extLst>
                    <a:ext uri="{9D8B030D-6E8A-4147-A177-3AD203B41FA5}">
                      <a16:colId xmlns:a16="http://schemas.microsoft.com/office/drawing/2014/main" val="3029555070"/>
                    </a:ext>
                  </a:extLst>
                </a:gridCol>
              </a:tblGrid>
              <a:tr h="668205">
                <a:tc>
                  <a:txBody>
                    <a:bodyPr/>
                    <a:lstStyle/>
                    <a:p>
                      <a:pPr>
                        <a:lnSpc>
                          <a:spcPct val="106000"/>
                        </a:lnSpc>
                        <a:spcAft>
                          <a:spcPts val="800"/>
                        </a:spcAft>
                        <a:buNone/>
                      </a:pPr>
                      <a:r>
                        <a:rPr lang="en-GB" sz="1600" kern="1200" dirty="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1:00 pm</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6000"/>
                        </a:lnSpc>
                        <a:spcAft>
                          <a:spcPts val="800"/>
                        </a:spcAft>
                        <a:buNone/>
                      </a:pPr>
                      <a:r>
                        <a:rPr lang="en-GB" sz="1600" kern="1200" dirty="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Maths session</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78305564"/>
                  </a:ext>
                </a:extLst>
              </a:tr>
              <a:tr h="668205">
                <a:tc>
                  <a:txBody>
                    <a:bodyPr/>
                    <a:lstStyle/>
                    <a:p>
                      <a:pPr>
                        <a:lnSpc>
                          <a:spcPct val="106000"/>
                        </a:lnSpc>
                        <a:spcAft>
                          <a:spcPts val="800"/>
                        </a:spcAft>
                        <a:buNone/>
                      </a:pPr>
                      <a:r>
                        <a:rPr lang="en-GB" sz="16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1:20 pm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6000"/>
                        </a:lnSpc>
                        <a:spcAft>
                          <a:spcPts val="800"/>
                        </a:spcAft>
                        <a:buNone/>
                      </a:pPr>
                      <a:r>
                        <a:rPr lang="en-GB" sz="1600" kern="1200" dirty="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Continuous provision</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43733119"/>
                  </a:ext>
                </a:extLst>
              </a:tr>
              <a:tr h="668205">
                <a:tc>
                  <a:txBody>
                    <a:bodyPr/>
                    <a:lstStyle/>
                    <a:p>
                      <a:pPr>
                        <a:lnSpc>
                          <a:spcPct val="106000"/>
                        </a:lnSpc>
                        <a:spcAft>
                          <a:spcPts val="800"/>
                        </a:spcAft>
                        <a:buNone/>
                      </a:pPr>
                      <a:r>
                        <a:rPr lang="en-GB" sz="16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2:00 pm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6000"/>
                        </a:lnSpc>
                        <a:spcAft>
                          <a:spcPts val="800"/>
                        </a:spcAft>
                        <a:buNone/>
                      </a:pPr>
                      <a:r>
                        <a:rPr lang="en-GB" sz="16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Outdoor play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2462673"/>
                  </a:ext>
                </a:extLst>
              </a:tr>
              <a:tr h="668205">
                <a:tc>
                  <a:txBody>
                    <a:bodyPr/>
                    <a:lstStyle/>
                    <a:p>
                      <a:pPr>
                        <a:lnSpc>
                          <a:spcPct val="106000"/>
                        </a:lnSpc>
                        <a:spcAft>
                          <a:spcPts val="800"/>
                        </a:spcAft>
                        <a:buNone/>
                      </a:pPr>
                      <a:r>
                        <a:rPr lang="en-GB" sz="16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2:40 pm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6000"/>
                        </a:lnSpc>
                        <a:spcAft>
                          <a:spcPts val="800"/>
                        </a:spcAft>
                        <a:buNone/>
                      </a:pPr>
                      <a:r>
                        <a:rPr lang="en-GB" sz="16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Story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24550462"/>
                  </a:ext>
                </a:extLst>
              </a:tr>
              <a:tr h="668205">
                <a:tc>
                  <a:txBody>
                    <a:bodyPr/>
                    <a:lstStyle/>
                    <a:p>
                      <a:pPr>
                        <a:lnSpc>
                          <a:spcPct val="106000"/>
                        </a:lnSpc>
                        <a:spcAft>
                          <a:spcPts val="800"/>
                        </a:spcAft>
                        <a:buNone/>
                      </a:pPr>
                      <a:r>
                        <a:rPr lang="en-GB" sz="16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3:00 pm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6000"/>
                        </a:lnSpc>
                        <a:spcAft>
                          <a:spcPts val="800"/>
                        </a:spcAft>
                        <a:buNone/>
                      </a:pPr>
                      <a:r>
                        <a:rPr lang="en-GB" sz="16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Children to get ready for home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40170077"/>
                  </a:ext>
                </a:extLst>
              </a:tr>
              <a:tr h="1133591">
                <a:tc>
                  <a:txBody>
                    <a:bodyPr/>
                    <a:lstStyle/>
                    <a:p>
                      <a:pPr>
                        <a:lnSpc>
                          <a:spcPct val="106000"/>
                        </a:lnSpc>
                        <a:spcAft>
                          <a:spcPts val="800"/>
                        </a:spcAft>
                        <a:buNone/>
                      </a:pPr>
                      <a:r>
                        <a:rPr lang="en-GB" sz="1600" kern="120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3:10 pm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6000"/>
                        </a:lnSpc>
                        <a:spcAft>
                          <a:spcPts val="800"/>
                        </a:spcAft>
                        <a:buNone/>
                      </a:pPr>
                      <a:r>
                        <a:rPr lang="en-GB" sz="1600" kern="1200" dirty="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Nursery children to exit via the Nursery door</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6000"/>
                        </a:lnSpc>
                        <a:spcAft>
                          <a:spcPts val="800"/>
                        </a:spcAft>
                        <a:buNone/>
                      </a:pPr>
                      <a:r>
                        <a:rPr lang="en-GB" sz="1600" kern="1200" dirty="0">
                          <a:solidFill>
                            <a:srgbClr val="000000"/>
                          </a:solidFill>
                          <a:effectLst/>
                          <a:latin typeface="Comic Sans MS" panose="030F0702030302020204" pitchFamily="66" charset="0"/>
                          <a:ea typeface="Aptos" panose="020B0004020202020204" pitchFamily="34" charset="0"/>
                          <a:cs typeface="Times New Roman" panose="02020603050405020304" pitchFamily="18" charset="0"/>
                        </a:rPr>
                        <a:t>Reception children to exit via the Reception door</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9055" marR="5905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38374233"/>
                  </a:ext>
                </a:extLst>
              </a:tr>
            </a:tbl>
          </a:graphicData>
        </a:graphic>
      </p:graphicFrame>
    </p:spTree>
    <p:extLst>
      <p:ext uri="{BB962C8B-B14F-4D97-AF65-F5344CB8AC3E}">
        <p14:creationId xmlns:p14="http://schemas.microsoft.com/office/powerpoint/2010/main" val="39452386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34F0F0F2-4824-F576-E93B-6965D0CCC03A}"/>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Tapestry</a:t>
            </a:r>
          </a:p>
        </p:txBody>
      </p:sp>
      <p:sp>
        <p:nvSpPr>
          <p:cNvPr id="3" name="Content Placeholder 2">
            <a:extLst>
              <a:ext uri="{FF2B5EF4-FFF2-40B4-BE49-F238E27FC236}">
                <a16:creationId xmlns:a16="http://schemas.microsoft.com/office/drawing/2014/main" id="{1D6C797B-64FD-163F-1DA5-2E134ED27563}"/>
              </a:ext>
            </a:extLst>
          </p:cNvPr>
          <p:cNvSpPr>
            <a:spLocks noGrp="1"/>
          </p:cNvSpPr>
          <p:nvPr>
            <p:ph idx="1"/>
          </p:nvPr>
        </p:nvSpPr>
        <p:spPr>
          <a:xfrm>
            <a:off x="468313" y="1557338"/>
            <a:ext cx="6346825" cy="3879850"/>
          </a:xfrm>
        </p:spPr>
        <p:txBody>
          <a:bodyPr rtlCol="0">
            <a:normAutofit/>
          </a:bodyPr>
          <a:lstStyle/>
          <a:p>
            <a:pPr>
              <a:defRPr/>
            </a:pPr>
            <a:r>
              <a:rPr lang="en-US" sz="2400" dirty="0">
                <a:latin typeface="Comic Sans MS" panose="030F0702030302020204" pitchFamily="66" charset="0"/>
              </a:rPr>
              <a:t>Login details in your pack.</a:t>
            </a:r>
          </a:p>
          <a:p>
            <a:pPr>
              <a:defRPr/>
            </a:pPr>
            <a:r>
              <a:rPr lang="en-US" sz="2400" dirty="0">
                <a:latin typeface="Comic Sans MS" panose="030F0702030302020204" pitchFamily="66" charset="0"/>
              </a:rPr>
              <a:t>Download the app.</a:t>
            </a:r>
          </a:p>
          <a:p>
            <a:pPr>
              <a:defRPr/>
            </a:pPr>
            <a:r>
              <a:rPr lang="en-US" sz="2400" dirty="0">
                <a:latin typeface="Comic Sans MS" panose="030F0702030302020204" pitchFamily="66" charset="0"/>
              </a:rPr>
              <a:t>See all your children’s lovely learning throughout the year.</a:t>
            </a:r>
          </a:p>
          <a:p>
            <a:pPr>
              <a:defRPr/>
            </a:pPr>
            <a:r>
              <a:rPr lang="en-US" sz="2400" dirty="0">
                <a:latin typeface="Comic Sans MS" panose="030F0702030302020204" pitchFamily="66" charset="0"/>
              </a:rPr>
              <a:t>A way of communicating with us. </a:t>
            </a:r>
          </a:p>
          <a:p>
            <a:pPr marL="0" indent="0" eaLnBrk="1" fontAlgn="auto" hangingPunct="1">
              <a:spcAft>
                <a:spcPts val="0"/>
              </a:spcAft>
              <a:buFont typeface="Arial" panose="020B0604020202020204" pitchFamily="34" charset="0"/>
              <a:buNone/>
              <a:defRPr/>
            </a:pPr>
            <a:endParaRPr lang="en-GB" dirty="0">
              <a:solidFill>
                <a:schemeClr val="tx1">
                  <a:lumMod val="75000"/>
                  <a:lumOff val="25000"/>
                </a:schemeClr>
              </a:solidFill>
            </a:endParaRPr>
          </a:p>
        </p:txBody>
      </p:sp>
      <p:pic>
        <p:nvPicPr>
          <p:cNvPr id="19460" name="Picture 3">
            <a:extLst>
              <a:ext uri="{FF2B5EF4-FFF2-40B4-BE49-F238E27FC236}">
                <a16:creationId xmlns:a16="http://schemas.microsoft.com/office/drawing/2014/main" id="{57ED794D-3FAE-5BA6-6BE1-59D825CCF6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4229099"/>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Smiley Face 19460"/>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65AEE8BB-E4EE-F8A0-FFE9-226D912EB825}"/>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Reception Baseline</a:t>
            </a:r>
          </a:p>
        </p:txBody>
      </p:sp>
      <p:pic>
        <p:nvPicPr>
          <p:cNvPr id="20483" name="Picture 3">
            <a:extLst>
              <a:ext uri="{FF2B5EF4-FFF2-40B4-BE49-F238E27FC236}">
                <a16:creationId xmlns:a16="http://schemas.microsoft.com/office/drawing/2014/main" id="{012AECB4-F201-A4A6-0DF1-214E70192D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438" y="1600200"/>
            <a:ext cx="3457575"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Smiley Face 20483"/>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F8917F21-2B4F-E589-EDB4-2EFF3475BC32}"/>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Phonics</a:t>
            </a:r>
            <a:r>
              <a:rPr lang="en-GB" altLang="en-US" sz="2400" u="sng" dirty="0">
                <a:solidFill>
                  <a:srgbClr val="003366"/>
                </a:solidFill>
                <a:latin typeface="Comic Sans MS" panose="030F0702030302020204" pitchFamily="66" charset="0"/>
              </a:rPr>
              <a:t> </a:t>
            </a:r>
          </a:p>
        </p:txBody>
      </p:sp>
      <p:sp>
        <p:nvSpPr>
          <p:cNvPr id="21507" name="Content Placeholder 2">
            <a:extLst>
              <a:ext uri="{FF2B5EF4-FFF2-40B4-BE49-F238E27FC236}">
                <a16:creationId xmlns:a16="http://schemas.microsoft.com/office/drawing/2014/main" id="{FD15B555-3595-2EF2-4697-DC4E439BB28A}"/>
              </a:ext>
            </a:extLst>
          </p:cNvPr>
          <p:cNvSpPr>
            <a:spLocks noGrp="1"/>
          </p:cNvSpPr>
          <p:nvPr>
            <p:ph idx="1"/>
          </p:nvPr>
        </p:nvSpPr>
        <p:spPr>
          <a:xfrm>
            <a:off x="590550" y="1557338"/>
            <a:ext cx="7005638" cy="4691062"/>
          </a:xfrm>
        </p:spPr>
        <p:txBody>
          <a:bodyPr/>
          <a:lstStyle/>
          <a:p>
            <a:pPr eaLnBrk="1" hangingPunct="1"/>
            <a:r>
              <a:rPr lang="en-US" altLang="en-US" sz="2400" dirty="0">
                <a:latin typeface="Comic Sans MS" panose="030F0702030302020204" pitchFamily="66" charset="0"/>
              </a:rPr>
              <a:t>We follow the Little Wandle Phonic scheme.</a:t>
            </a:r>
          </a:p>
          <a:p>
            <a:pPr eaLnBrk="1" hangingPunct="1"/>
            <a:r>
              <a:rPr lang="en-US" altLang="en-US" sz="2400" dirty="0">
                <a:latin typeface="Comic Sans MS" panose="030F0702030302020204" pitchFamily="66" charset="0"/>
              </a:rPr>
              <a:t>In Nursery, the children learn Phase One and Phase Two phonics. </a:t>
            </a:r>
          </a:p>
          <a:p>
            <a:pPr eaLnBrk="1" hangingPunct="1"/>
            <a:r>
              <a:rPr lang="en-US" altLang="en-US" sz="2400" dirty="0">
                <a:latin typeface="Comic Sans MS" panose="030F0702030302020204" pitchFamily="66" charset="0"/>
              </a:rPr>
              <a:t>In Reception, the children begin at Phase Two and move through to Phase Four. </a:t>
            </a:r>
          </a:p>
          <a:p>
            <a:pPr eaLnBrk="1" hangingPunct="1"/>
            <a:r>
              <a:rPr lang="en-US" altLang="en-US" sz="2400" dirty="0">
                <a:latin typeface="Comic Sans MS" panose="030F0702030302020204" pitchFamily="66" charset="0"/>
              </a:rPr>
              <a:t>During these phonic sessions, we teach the children a variety of letter sounds, high frequency words, and tricky words. </a:t>
            </a:r>
          </a:p>
        </p:txBody>
      </p:sp>
      <p:pic>
        <p:nvPicPr>
          <p:cNvPr id="21508" name="Picture 4">
            <a:extLst>
              <a:ext uri="{FF2B5EF4-FFF2-40B4-BE49-F238E27FC236}">
                <a16:creationId xmlns:a16="http://schemas.microsoft.com/office/drawing/2014/main" id="{C1FC303B-5F90-73F8-6FFC-A34D0AC812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1438" y="4362450"/>
            <a:ext cx="2349500"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Smiley Face 21508"/>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DFC880BF-407C-F536-B3F8-72A089525AAD}"/>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Reading</a:t>
            </a:r>
          </a:p>
        </p:txBody>
      </p:sp>
      <p:sp>
        <p:nvSpPr>
          <p:cNvPr id="22531" name="Content Placeholder 2">
            <a:extLst>
              <a:ext uri="{FF2B5EF4-FFF2-40B4-BE49-F238E27FC236}">
                <a16:creationId xmlns:a16="http://schemas.microsoft.com/office/drawing/2014/main" id="{2A9E9687-AB53-E92D-BE6F-DB50D7E8672D}"/>
              </a:ext>
            </a:extLst>
          </p:cNvPr>
          <p:cNvSpPr>
            <a:spLocks noGrp="1"/>
          </p:cNvSpPr>
          <p:nvPr>
            <p:ph sz="half" idx="1"/>
          </p:nvPr>
        </p:nvSpPr>
        <p:spPr>
          <a:xfrm>
            <a:off x="609600" y="1489075"/>
            <a:ext cx="3530600" cy="4027488"/>
          </a:xfrm>
        </p:spPr>
        <p:txBody>
          <a:bodyPr/>
          <a:lstStyle/>
          <a:p>
            <a:pPr eaLnBrk="1" hangingPunct="1"/>
            <a:r>
              <a:rPr lang="en-GB" altLang="en-US" sz="2400" dirty="0">
                <a:latin typeface="Comic Sans MS" panose="030F0702030302020204" pitchFamily="66" charset="0"/>
              </a:rPr>
              <a:t>Nursery- Your child will be provided with a reading for pleasure book (library book.) This will be changed weekly. </a:t>
            </a:r>
            <a:endParaRPr lang="en-GB" altLang="en-US" sz="2400" dirty="0"/>
          </a:p>
        </p:txBody>
      </p:sp>
      <p:sp>
        <p:nvSpPr>
          <p:cNvPr id="22533" name="Smiley Face 22532"/>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 name="Picture 2">
            <a:extLst>
              <a:ext uri="{FF2B5EF4-FFF2-40B4-BE49-F238E27FC236}">
                <a16:creationId xmlns:a16="http://schemas.microsoft.com/office/drawing/2014/main" id="{D6F2F7E4-5C69-A17D-88B0-AF98C3F826D6}"/>
              </a:ext>
            </a:extLst>
          </p:cNvPr>
          <p:cNvPicPr>
            <a:picLocks noChangeAspect="1"/>
          </p:cNvPicPr>
          <p:nvPr/>
        </p:nvPicPr>
        <p:blipFill>
          <a:blip r:embed="rId2"/>
          <a:stretch>
            <a:fillRect/>
          </a:stretch>
        </p:blipFill>
        <p:spPr>
          <a:xfrm>
            <a:off x="4142456" y="1625113"/>
            <a:ext cx="4867761" cy="486776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9AA93BC0-4E6B-0A28-E071-C2629920B572}"/>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Reading</a:t>
            </a:r>
          </a:p>
        </p:txBody>
      </p:sp>
      <p:sp>
        <p:nvSpPr>
          <p:cNvPr id="23555" name="Content Placeholder 2">
            <a:extLst>
              <a:ext uri="{FF2B5EF4-FFF2-40B4-BE49-F238E27FC236}">
                <a16:creationId xmlns:a16="http://schemas.microsoft.com/office/drawing/2014/main" id="{A96AF31F-4E87-FCEB-3471-C4CE7591C49F}"/>
              </a:ext>
            </a:extLst>
          </p:cNvPr>
          <p:cNvSpPr>
            <a:spLocks noGrp="1"/>
          </p:cNvSpPr>
          <p:nvPr>
            <p:ph sz="half" idx="1"/>
          </p:nvPr>
        </p:nvSpPr>
        <p:spPr>
          <a:xfrm>
            <a:off x="579438" y="1489075"/>
            <a:ext cx="7448550" cy="4243388"/>
          </a:xfrm>
        </p:spPr>
        <p:txBody>
          <a:bodyPr/>
          <a:lstStyle/>
          <a:p>
            <a:pPr eaLnBrk="1" hangingPunct="1"/>
            <a:r>
              <a:rPr lang="en-GB" altLang="en-US" sz="2400" dirty="0">
                <a:latin typeface="Comic Sans MS" panose="030F0702030302020204" pitchFamily="66" charset="0"/>
              </a:rPr>
              <a:t>In Reception, your child will receive a reading book, library book and a reading diary. </a:t>
            </a:r>
          </a:p>
          <a:p>
            <a:pPr eaLnBrk="1" hangingPunct="1"/>
            <a:r>
              <a:rPr lang="en-GB" altLang="en-US" sz="2400" dirty="0">
                <a:latin typeface="Comic Sans MS" panose="030F0702030302020204" pitchFamily="66" charset="0"/>
              </a:rPr>
              <a:t>This is only a part of the bigger picture when learning to read. (More information to follow)</a:t>
            </a:r>
          </a:p>
          <a:p>
            <a:pPr eaLnBrk="1" hangingPunct="1"/>
            <a:r>
              <a:rPr lang="en-GB" altLang="en-US" sz="2400" dirty="0">
                <a:latin typeface="Comic Sans MS" panose="030F0702030302020204" pitchFamily="66" charset="0"/>
              </a:rPr>
              <a:t>The book will be changed weekly – please sign the diary to say you have read with them.</a:t>
            </a:r>
          </a:p>
          <a:p>
            <a:pPr eaLnBrk="1" hangingPunct="1"/>
            <a:r>
              <a:rPr lang="en-GB" altLang="en-US" sz="2400" dirty="0">
                <a:latin typeface="Comic Sans MS" panose="030F0702030302020204" pitchFamily="66" charset="0"/>
              </a:rPr>
              <a:t>Reading books are matched with what the children are being taught in phonics. </a:t>
            </a:r>
          </a:p>
          <a:p>
            <a:pPr eaLnBrk="1" hangingPunct="1"/>
            <a:endParaRPr lang="en-GB" altLang="en-US" dirty="0"/>
          </a:p>
        </p:txBody>
      </p:sp>
      <p:sp>
        <p:nvSpPr>
          <p:cNvPr id="23556" name="Smiley Face 23555"/>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3AC88AA6-E11B-3918-076A-160ED98DDF87}"/>
              </a:ext>
            </a:extLst>
          </p:cNvPr>
          <p:cNvSpPr>
            <a:spLocks noGrp="1"/>
          </p:cNvSpPr>
          <p:nvPr>
            <p:ph type="title"/>
          </p:nvPr>
        </p:nvSpPr>
        <p:spPr>
          <a:xfrm>
            <a:off x="609600" y="549274"/>
            <a:ext cx="7924800" cy="1367557"/>
          </a:xfrm>
        </p:spPr>
        <p:txBody>
          <a:bodyPr/>
          <a:lstStyle/>
          <a:p>
            <a:pPr algn="ctr" eaLnBrk="1" hangingPunct="1"/>
            <a:r>
              <a:rPr lang="en-GB" altLang="en-US" sz="2400" u="sng" dirty="0">
                <a:latin typeface="Comic Sans MS" panose="030F0702030302020204" pitchFamily="66" charset="0"/>
              </a:rPr>
              <a:t>How can you help your child?</a:t>
            </a:r>
          </a:p>
        </p:txBody>
      </p:sp>
      <p:sp>
        <p:nvSpPr>
          <p:cNvPr id="3" name="Content Placeholder 2">
            <a:extLst>
              <a:ext uri="{FF2B5EF4-FFF2-40B4-BE49-F238E27FC236}">
                <a16:creationId xmlns:a16="http://schemas.microsoft.com/office/drawing/2014/main" id="{119C7899-C494-E934-3BE0-E2978D9CB494}"/>
              </a:ext>
            </a:extLst>
          </p:cNvPr>
          <p:cNvSpPr>
            <a:spLocks noGrp="1"/>
          </p:cNvSpPr>
          <p:nvPr>
            <p:ph idx="1"/>
          </p:nvPr>
        </p:nvSpPr>
        <p:spPr>
          <a:xfrm>
            <a:off x="555625" y="2133600"/>
            <a:ext cx="7924800" cy="3671888"/>
          </a:xfrm>
        </p:spPr>
        <p:txBody>
          <a:bodyPr rtlCol="0">
            <a:normAutofit/>
          </a:bodyPr>
          <a:lstStyle/>
          <a:p>
            <a:pPr>
              <a:defRPr/>
            </a:pPr>
            <a:r>
              <a:rPr lang="en-GB" sz="2400" dirty="0">
                <a:latin typeface="Comic Sans MS" pitchFamily="66" charset="0"/>
              </a:rPr>
              <a:t>Support their independence – eating/dressing/toileting etc </a:t>
            </a:r>
          </a:p>
          <a:p>
            <a:pPr>
              <a:defRPr/>
            </a:pPr>
            <a:r>
              <a:rPr lang="en-GB" sz="2400" dirty="0">
                <a:latin typeface="Comic Sans MS" pitchFamily="66" charset="0"/>
              </a:rPr>
              <a:t>Read with them regularly </a:t>
            </a:r>
          </a:p>
          <a:p>
            <a:pPr>
              <a:defRPr/>
            </a:pPr>
            <a:r>
              <a:rPr lang="en-GB" sz="2400" dirty="0">
                <a:latin typeface="Comic Sans MS" pitchFamily="66" charset="0"/>
              </a:rPr>
              <a:t>Encourage them to write/mark make </a:t>
            </a:r>
          </a:p>
          <a:p>
            <a:pPr>
              <a:defRPr/>
            </a:pPr>
            <a:r>
              <a:rPr lang="en-GB" sz="2400" dirty="0">
                <a:latin typeface="Comic Sans MS" pitchFamily="66" charset="0"/>
              </a:rPr>
              <a:t>Point out numbers and give them reasons to count</a:t>
            </a:r>
          </a:p>
          <a:p>
            <a:pPr>
              <a:defRPr/>
            </a:pPr>
            <a:r>
              <a:rPr lang="en-GB" sz="2400" dirty="0">
                <a:latin typeface="Comic Sans MS" pitchFamily="66" charset="0"/>
              </a:rPr>
              <a:t>Check their book bags regularly for letters, homework etc</a:t>
            </a:r>
          </a:p>
          <a:p>
            <a:pPr>
              <a:defRPr/>
            </a:pPr>
            <a:r>
              <a:rPr lang="en-GB" sz="2400" dirty="0">
                <a:latin typeface="Comic Sans MS" pitchFamily="66" charset="0"/>
              </a:rPr>
              <a:t>Speak to us if you have any concerns or would like more information</a:t>
            </a:r>
          </a:p>
        </p:txBody>
      </p:sp>
      <p:sp>
        <p:nvSpPr>
          <p:cNvPr id="24579" name="Smiley Face 24578"/>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DE699E4D-76FE-51C6-7B2C-F2CA35109102}"/>
              </a:ext>
            </a:extLst>
          </p:cNvPr>
          <p:cNvSpPr>
            <a:spLocks noGrp="1" noChangeArrowheads="1"/>
          </p:cNvSpPr>
          <p:nvPr>
            <p:ph type="title"/>
          </p:nvPr>
        </p:nvSpPr>
        <p:spPr>
          <a:xfrm>
            <a:off x="468313" y="684213"/>
            <a:ext cx="8194675" cy="976312"/>
          </a:xfrm>
        </p:spPr>
        <p:txBody>
          <a:bodyPr rtlCol="0">
            <a:normAutofit fontScale="90000"/>
          </a:bodyPr>
          <a:lstStyle/>
          <a:p>
            <a:pPr algn="ctr" eaLnBrk="1" fontAlgn="auto" hangingPunct="1">
              <a:spcAft>
                <a:spcPts val="0"/>
              </a:spcAft>
              <a:defRPr/>
            </a:pPr>
            <a:r>
              <a:rPr lang="en-GB" altLang="en-US" sz="2400" u="sng" dirty="0">
                <a:latin typeface="Comic Sans MS" panose="030F0702030302020204" pitchFamily="66" charset="0"/>
              </a:rPr>
              <a:t>Nursery Uniform</a:t>
            </a:r>
            <a:br>
              <a:rPr lang="en-GB" altLang="en-US" sz="3200" u="sng" dirty="0">
                <a:latin typeface="Comic Sans MS" panose="030F0702030302020204" pitchFamily="66" charset="0"/>
              </a:rPr>
            </a:br>
            <a:br>
              <a:rPr lang="en-GB" altLang="en-US" sz="3200" u="sng" dirty="0">
                <a:latin typeface="Comic Sans MS" panose="030F0702030302020204" pitchFamily="66" charset="0"/>
              </a:rPr>
            </a:br>
            <a:endParaRPr lang="en-GB" altLang="en-US" sz="3200" u="sng" dirty="0">
              <a:latin typeface="Comic Sans MS" panose="030F0702030302020204" pitchFamily="66" charset="0"/>
            </a:endParaRPr>
          </a:p>
        </p:txBody>
      </p:sp>
      <p:sp>
        <p:nvSpPr>
          <p:cNvPr id="39939" name="Smiley Face 39938"/>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5" name="Content Placeholder 4">
            <a:extLst>
              <a:ext uri="{FF2B5EF4-FFF2-40B4-BE49-F238E27FC236}">
                <a16:creationId xmlns:a16="http://schemas.microsoft.com/office/drawing/2014/main" id="{360E0FA7-9EE7-C6AE-4598-0D1A7E59F33E}"/>
              </a:ext>
            </a:extLst>
          </p:cNvPr>
          <p:cNvPicPr>
            <a:picLocks noGrp="1" noChangeAspect="1"/>
          </p:cNvPicPr>
          <p:nvPr>
            <p:ph idx="1"/>
          </p:nvPr>
        </p:nvPicPr>
        <p:blipFill>
          <a:blip r:embed="rId3"/>
          <a:stretch>
            <a:fillRect/>
          </a:stretch>
        </p:blipFill>
        <p:spPr>
          <a:xfrm>
            <a:off x="1671108" y="1825625"/>
            <a:ext cx="5801784" cy="4351338"/>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B0929F08-6C2C-01FA-A968-47DB03185AC6}"/>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Reception Uniform </a:t>
            </a:r>
          </a:p>
        </p:txBody>
      </p:sp>
      <p:sp>
        <p:nvSpPr>
          <p:cNvPr id="27653" name="Smiley Face 27652"/>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5" name="Picture 4">
            <a:extLst>
              <a:ext uri="{FF2B5EF4-FFF2-40B4-BE49-F238E27FC236}">
                <a16:creationId xmlns:a16="http://schemas.microsoft.com/office/drawing/2014/main" id="{FF43D7B3-A2DF-851D-5C0F-FF7DA6E2CBC2}"/>
              </a:ext>
            </a:extLst>
          </p:cNvPr>
          <p:cNvPicPr>
            <a:picLocks noChangeAspect="1"/>
          </p:cNvPicPr>
          <p:nvPr/>
        </p:nvPicPr>
        <p:blipFill>
          <a:blip r:embed="rId2"/>
          <a:stretch>
            <a:fillRect/>
          </a:stretch>
        </p:blipFill>
        <p:spPr>
          <a:xfrm>
            <a:off x="1711939" y="1340768"/>
            <a:ext cx="5720122" cy="5295582"/>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3707433C-4D62-645B-F5BB-325ED77C1FD5}"/>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Reception PE Kit</a:t>
            </a:r>
          </a:p>
        </p:txBody>
      </p:sp>
      <p:sp>
        <p:nvSpPr>
          <p:cNvPr id="28677" name="Smiley Face 28676"/>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5" name="Content Placeholder 4">
            <a:extLst>
              <a:ext uri="{FF2B5EF4-FFF2-40B4-BE49-F238E27FC236}">
                <a16:creationId xmlns:a16="http://schemas.microsoft.com/office/drawing/2014/main" id="{91C8EC57-DC91-61BD-58D2-3DF8EEE27374}"/>
              </a:ext>
            </a:extLst>
          </p:cNvPr>
          <p:cNvPicPr>
            <a:picLocks noGrp="1" noChangeAspect="1"/>
          </p:cNvPicPr>
          <p:nvPr>
            <p:ph idx="1"/>
          </p:nvPr>
        </p:nvPicPr>
        <p:blipFill>
          <a:blip r:embed="rId2"/>
          <a:stretch>
            <a:fillRect/>
          </a:stretch>
        </p:blipFill>
        <p:spPr>
          <a:xfrm>
            <a:off x="1671108" y="1825625"/>
            <a:ext cx="5801784" cy="4351338"/>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415A1A-D747-268C-AE9E-B9312C4FB32E}"/>
              </a:ext>
            </a:extLst>
          </p:cNvPr>
          <p:cNvSpPr>
            <a:spLocks noGrp="1"/>
          </p:cNvSpPr>
          <p:nvPr>
            <p:ph idx="1"/>
          </p:nvPr>
        </p:nvSpPr>
        <p:spPr>
          <a:xfrm>
            <a:off x="628649" y="1951006"/>
            <a:ext cx="7886700" cy="4351338"/>
          </a:xfrm>
        </p:spPr>
        <p:txBody>
          <a:bodyPr>
            <a:normAutofit/>
          </a:bodyPr>
          <a:lstStyle/>
          <a:p>
            <a:pPr marL="0" indent="0">
              <a:buNone/>
            </a:pPr>
            <a:r>
              <a:rPr lang="en-GB" sz="2400" dirty="0">
                <a:latin typeface="Comic Sans MS" panose="030F0702030302020204" pitchFamily="66" charset="0"/>
              </a:rPr>
              <a:t>If parents would like free delivery of uniform to school before the end of this summer term then orders must be placed on the website before the end of </a:t>
            </a:r>
            <a:r>
              <a:rPr lang="en-GB" sz="2400" dirty="0">
                <a:highlight>
                  <a:srgbClr val="FFFF00"/>
                </a:highlight>
                <a:latin typeface="Comic Sans MS" panose="030F0702030302020204" pitchFamily="66" charset="0"/>
              </a:rPr>
              <a:t>Wednesday 1st July 2026.</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hlinkClick r:id="rId2"/>
              </a:rPr>
              <a:t>https://www.myembroiderysupplies.co.uk/shop/</a:t>
            </a:r>
            <a:r>
              <a:rPr lang="en-GB" sz="2400" dirty="0">
                <a:latin typeface="Comic Sans MS" panose="030F0702030302020204" pitchFamily="66" charset="0"/>
              </a:rPr>
              <a:t> </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If this date is missed parents can still order but must either pay for postage to have uniform delivered to their home address via Royal Mail or collect orders from school at the beginning of September.</a:t>
            </a:r>
          </a:p>
          <a:p>
            <a:pPr marL="0" indent="0">
              <a:buNone/>
            </a:pPr>
            <a:endParaRPr lang="en-GB" sz="2400" dirty="0">
              <a:latin typeface="Comic Sans MS" panose="030F0702030302020204" pitchFamily="66" charset="0"/>
            </a:endParaRPr>
          </a:p>
        </p:txBody>
      </p:sp>
      <p:pic>
        <p:nvPicPr>
          <p:cNvPr id="5" name="Picture 4">
            <a:extLst>
              <a:ext uri="{FF2B5EF4-FFF2-40B4-BE49-F238E27FC236}">
                <a16:creationId xmlns:a16="http://schemas.microsoft.com/office/drawing/2014/main" id="{B9EE5FEF-6DCA-3D02-A896-06444E139C0B}"/>
              </a:ext>
            </a:extLst>
          </p:cNvPr>
          <p:cNvPicPr>
            <a:picLocks noChangeAspect="1"/>
          </p:cNvPicPr>
          <p:nvPr/>
        </p:nvPicPr>
        <p:blipFill>
          <a:blip r:embed="rId3"/>
          <a:stretch>
            <a:fillRect/>
          </a:stretch>
        </p:blipFill>
        <p:spPr>
          <a:xfrm>
            <a:off x="2824162" y="571680"/>
            <a:ext cx="3495675" cy="1143000"/>
          </a:xfrm>
          <a:prstGeom prst="rect">
            <a:avLst/>
          </a:prstGeom>
        </p:spPr>
      </p:pic>
    </p:spTree>
    <p:extLst>
      <p:ext uri="{BB962C8B-B14F-4D97-AF65-F5344CB8AC3E}">
        <p14:creationId xmlns:p14="http://schemas.microsoft.com/office/powerpoint/2010/main" val="1837518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DE7E7F07-633A-E9E8-4C38-DCAF7ED28E2D}"/>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Snack Time</a:t>
            </a:r>
            <a:br>
              <a:rPr lang="en-GB" altLang="en-US" dirty="0"/>
            </a:br>
            <a:endParaRPr lang="en-GB" altLang="en-US" dirty="0"/>
          </a:p>
        </p:txBody>
      </p:sp>
      <p:sp>
        <p:nvSpPr>
          <p:cNvPr id="29699" name="Content Placeholder 2">
            <a:extLst>
              <a:ext uri="{FF2B5EF4-FFF2-40B4-BE49-F238E27FC236}">
                <a16:creationId xmlns:a16="http://schemas.microsoft.com/office/drawing/2014/main" id="{190DAD65-75F8-2F06-132D-AB88B6D97D24}"/>
              </a:ext>
            </a:extLst>
          </p:cNvPr>
          <p:cNvSpPr>
            <a:spLocks noGrp="1"/>
          </p:cNvSpPr>
          <p:nvPr>
            <p:ph idx="1"/>
          </p:nvPr>
        </p:nvSpPr>
        <p:spPr>
          <a:xfrm>
            <a:off x="684213" y="1489075"/>
            <a:ext cx="6983412" cy="4603750"/>
          </a:xfrm>
        </p:spPr>
        <p:txBody>
          <a:bodyPr/>
          <a:lstStyle/>
          <a:p>
            <a:pPr marL="0" indent="0" eaLnBrk="1" hangingPunct="1">
              <a:buFont typeface="Arial" panose="020B0604020202020204" pitchFamily="34" charset="0"/>
              <a:buNone/>
            </a:pPr>
            <a:r>
              <a:rPr lang="en-GB" altLang="en-US" sz="2400" dirty="0">
                <a:latin typeface="Comic Sans MS" panose="030F0702030302020204" pitchFamily="66" charset="0"/>
              </a:rPr>
              <a:t>Please complete the form in your packs if you would like your child to have milk. </a:t>
            </a:r>
            <a:br>
              <a:rPr lang="en-GB" altLang="en-US" sz="2400" dirty="0">
                <a:latin typeface="Comic Sans MS" panose="030F0702030302020204" pitchFamily="66" charset="0"/>
              </a:rPr>
            </a:br>
            <a:br>
              <a:rPr lang="en-GB" altLang="en-US" sz="2400" dirty="0">
                <a:latin typeface="Comic Sans MS" panose="030F0702030302020204" pitchFamily="66" charset="0"/>
              </a:rPr>
            </a:br>
            <a:r>
              <a:rPr lang="en-GB" altLang="en-US" sz="2400" dirty="0">
                <a:latin typeface="Comic Sans MS" panose="030F0702030302020204" pitchFamily="66" charset="0"/>
              </a:rPr>
              <a:t>Please ensure that your child brings their school water bottle into school each day with fresh water. These bottles are available to buy today for </a:t>
            </a:r>
            <a:r>
              <a:rPr lang="en-GB" altLang="en-US" sz="2400">
                <a:latin typeface="Comic Sans MS" panose="030F0702030302020204" pitchFamily="66" charset="0"/>
              </a:rPr>
              <a:t>£2.50 </a:t>
            </a:r>
            <a:r>
              <a:rPr lang="en-GB" altLang="en-US" sz="2400" dirty="0">
                <a:latin typeface="Comic Sans MS" panose="030F0702030302020204" pitchFamily="66" charset="0"/>
              </a:rPr>
              <a:t>and replacement lids are £1. If for any reason the bottle leaks, please let us know and we will replace the lid.</a:t>
            </a:r>
            <a:br>
              <a:rPr lang="en-GB" altLang="en-US" sz="2400" dirty="0">
                <a:latin typeface="Comic Sans MS" panose="030F0702030302020204" pitchFamily="66" charset="0"/>
              </a:rPr>
            </a:br>
            <a:endParaRPr lang="en-GB" altLang="en-US" sz="2400" dirty="0">
              <a:solidFill>
                <a:srgbClr val="00B050"/>
              </a:solidFill>
              <a:latin typeface="Comic Sans MS" panose="030F0702030302020204" pitchFamily="66" charset="0"/>
            </a:endParaRPr>
          </a:p>
        </p:txBody>
      </p:sp>
      <p:pic>
        <p:nvPicPr>
          <p:cNvPr id="29700" name="Picture 4">
            <a:extLst>
              <a:ext uri="{FF2B5EF4-FFF2-40B4-BE49-F238E27FC236}">
                <a16:creationId xmlns:a16="http://schemas.microsoft.com/office/drawing/2014/main" id="{637215FA-B42F-8DE6-6289-7022B2A9F8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313" y="5013325"/>
            <a:ext cx="2289175" cy="162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Smiley Face 29700"/>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676F20DB-7994-BB03-3E3F-E9A35193F0BC}"/>
              </a:ext>
            </a:extLst>
          </p:cNvPr>
          <p:cNvSpPr>
            <a:spLocks noGrp="1"/>
          </p:cNvSpPr>
          <p:nvPr>
            <p:ph type="title"/>
          </p:nvPr>
        </p:nvSpPr>
        <p:spPr/>
        <p:txBody>
          <a:bodyPr/>
          <a:lstStyle/>
          <a:p>
            <a:pPr algn="ctr" eaLnBrk="1" hangingPunct="1"/>
            <a:r>
              <a:rPr lang="en-GB" altLang="en-US" sz="2400" u="sng" dirty="0">
                <a:latin typeface="Comic Sans MS" panose="030F0702030302020204" pitchFamily="66" charset="0"/>
              </a:rPr>
              <a:t>Lunch Time</a:t>
            </a:r>
            <a:br>
              <a:rPr lang="en-GB" altLang="en-US" dirty="0"/>
            </a:br>
            <a:endParaRPr lang="en-GB" altLang="en-US" dirty="0"/>
          </a:p>
        </p:txBody>
      </p:sp>
      <p:sp>
        <p:nvSpPr>
          <p:cNvPr id="30723" name="Content Placeholder 2">
            <a:extLst>
              <a:ext uri="{FF2B5EF4-FFF2-40B4-BE49-F238E27FC236}">
                <a16:creationId xmlns:a16="http://schemas.microsoft.com/office/drawing/2014/main" id="{77493A3A-1EBF-98C6-1DDA-49D658876DF4}"/>
              </a:ext>
            </a:extLst>
          </p:cNvPr>
          <p:cNvSpPr>
            <a:spLocks noGrp="1"/>
          </p:cNvSpPr>
          <p:nvPr>
            <p:ph idx="1"/>
          </p:nvPr>
        </p:nvSpPr>
        <p:spPr>
          <a:xfrm>
            <a:off x="684213" y="1489075"/>
            <a:ext cx="6983412" cy="4603750"/>
          </a:xfrm>
        </p:spPr>
        <p:txBody>
          <a:bodyPr>
            <a:normAutofit/>
          </a:bodyPr>
          <a:lstStyle/>
          <a:p>
            <a:pPr marL="0" indent="0" eaLnBrk="1" hangingPunct="1">
              <a:buFont typeface="Arial" panose="020B0604020202020204" pitchFamily="34" charset="0"/>
              <a:buNone/>
            </a:pPr>
            <a:r>
              <a:rPr lang="en-GB" altLang="en-US" sz="2400" dirty="0">
                <a:latin typeface="Comic Sans MS" panose="030F0702030302020204" pitchFamily="66" charset="0"/>
              </a:rPr>
              <a:t>Reception and Nursery children will go to the hall at lunch. </a:t>
            </a:r>
            <a:br>
              <a:rPr lang="en-GB" altLang="en-US" sz="2400" dirty="0">
                <a:latin typeface="Comic Sans MS" panose="030F0702030302020204" pitchFamily="66" charset="0"/>
              </a:rPr>
            </a:br>
            <a:br>
              <a:rPr lang="en-GB" altLang="en-US" sz="2400" dirty="0">
                <a:latin typeface="Comic Sans MS" panose="030F0702030302020204" pitchFamily="66" charset="0"/>
              </a:rPr>
            </a:br>
            <a:r>
              <a:rPr lang="en-GB" altLang="en-US" sz="2400" dirty="0">
                <a:latin typeface="Comic Sans MS" panose="030F0702030302020204" pitchFamily="66" charset="0"/>
              </a:rPr>
              <a:t>The Reception children will then play in the infant playground before coming back to class. </a:t>
            </a:r>
            <a:br>
              <a:rPr lang="en-GB" altLang="en-US" sz="2400" dirty="0">
                <a:latin typeface="Comic Sans MS" panose="030F0702030302020204" pitchFamily="66" charset="0"/>
              </a:rPr>
            </a:br>
            <a:br>
              <a:rPr lang="en-GB" altLang="en-US" sz="2400" dirty="0">
                <a:latin typeface="Comic Sans MS" panose="030F0702030302020204" pitchFamily="66" charset="0"/>
              </a:rPr>
            </a:br>
            <a:r>
              <a:rPr lang="en-GB" altLang="en-US" sz="2400" dirty="0">
                <a:latin typeface="Comic Sans MS" panose="030F0702030302020204" pitchFamily="66" charset="0"/>
              </a:rPr>
              <a:t>The Nursery children will be brought back to the EYFS outdoor area.</a:t>
            </a:r>
          </a:p>
          <a:p>
            <a:pPr marL="0" indent="0" eaLnBrk="1" hangingPunct="1">
              <a:buFont typeface="Arial" panose="020B0604020202020204" pitchFamily="34" charset="0"/>
              <a:buNone/>
            </a:pPr>
            <a:endParaRPr lang="en-GB" altLang="en-US" sz="2400" dirty="0">
              <a:solidFill>
                <a:srgbClr val="003366"/>
              </a:solidFill>
              <a:latin typeface="Comic Sans MS" panose="030F0702030302020204" pitchFamily="66" charset="0"/>
            </a:endParaRPr>
          </a:p>
          <a:p>
            <a:r>
              <a:rPr lang="en-GB" altLang="en-US" sz="2400" dirty="0">
                <a:solidFill>
                  <a:srgbClr val="FF0000"/>
                </a:solidFill>
                <a:latin typeface="Comic Sans MS" panose="030F0702030302020204" pitchFamily="66" charset="0"/>
              </a:rPr>
              <a:t>Universal free school meals for Reception.</a:t>
            </a:r>
          </a:p>
          <a:p>
            <a:r>
              <a:rPr lang="en-GB" altLang="en-US" sz="2400" dirty="0">
                <a:solidFill>
                  <a:srgbClr val="FF0000"/>
                </a:solidFill>
                <a:latin typeface="Comic Sans MS" panose="030F0702030302020204" pitchFamily="66" charset="0"/>
              </a:rPr>
              <a:t>Nursery- School lunches available for £3.25.</a:t>
            </a:r>
          </a:p>
          <a:p>
            <a:r>
              <a:rPr lang="en-GB" altLang="en-US" sz="2400" dirty="0">
                <a:solidFill>
                  <a:srgbClr val="FF0000"/>
                </a:solidFill>
                <a:latin typeface="Comic Sans MS" panose="030F0702030302020204" pitchFamily="66" charset="0"/>
              </a:rPr>
              <a:t>Order online.</a:t>
            </a:r>
          </a:p>
          <a:p>
            <a:endParaRPr lang="en-GB" altLang="en-US" sz="2400" dirty="0">
              <a:solidFill>
                <a:srgbClr val="FF0000"/>
              </a:solidFill>
              <a:latin typeface="Comic Sans MS" panose="030F0702030302020204" pitchFamily="66" charset="0"/>
            </a:endParaRPr>
          </a:p>
        </p:txBody>
      </p:sp>
      <p:sp>
        <p:nvSpPr>
          <p:cNvPr id="30724" name="Smiley Face 30723"/>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a:extLst>
              <a:ext uri="{FF2B5EF4-FFF2-40B4-BE49-F238E27FC236}">
                <a16:creationId xmlns:a16="http://schemas.microsoft.com/office/drawing/2014/main" id="{6A27B1B5-5474-998A-7744-79845AE96401}"/>
              </a:ext>
            </a:extLst>
          </p:cNvPr>
          <p:cNvSpPr>
            <a:spLocks noGrp="1"/>
          </p:cNvSpPr>
          <p:nvPr>
            <p:ph type="title"/>
          </p:nvPr>
        </p:nvSpPr>
        <p:spPr>
          <a:xfrm>
            <a:off x="312738" y="908720"/>
            <a:ext cx="7861300" cy="5400675"/>
          </a:xfrm>
        </p:spPr>
        <p:txBody>
          <a:bodyPr/>
          <a:lstStyle/>
          <a:p>
            <a:pPr eaLnBrk="1" hangingPunct="1"/>
            <a:r>
              <a:rPr lang="en-GB" altLang="en-US" sz="2400" dirty="0">
                <a:latin typeface="Comic Sans MS" panose="030F0702030302020204" pitchFamily="66" charset="0"/>
              </a:rPr>
              <a:t>To enhance the learning of the curriculum, we ask parents for a voluntary contribution of £1 per week, which is payable at the beginning of each half term or if you wish, you can pay the full balance of £39 in September when your child starts.  You will be informed of the amount due.</a:t>
            </a:r>
            <a:br>
              <a:rPr lang="en-GB" altLang="en-US" sz="2400" dirty="0">
                <a:latin typeface="Comic Sans MS" panose="030F0702030302020204" pitchFamily="66" charset="0"/>
              </a:rPr>
            </a:br>
            <a:br>
              <a:rPr lang="en-GB" altLang="en-US" sz="2400" dirty="0">
                <a:latin typeface="Comic Sans MS" panose="030F0702030302020204" pitchFamily="66" charset="0"/>
              </a:rPr>
            </a:br>
            <a:r>
              <a:rPr lang="en-GB" altLang="en-US" sz="2400" dirty="0">
                <a:latin typeface="Comic Sans MS" panose="030F0702030302020204" pitchFamily="66" charset="0"/>
              </a:rPr>
              <a:t>The money collected will help buy items such as ingredients to make play dough, items for cooking, topic enhancements, and equipment needed.</a:t>
            </a:r>
            <a:endParaRPr lang="en-GB" altLang="en-US" sz="4000" u="sng" dirty="0">
              <a:latin typeface="Twinkl" pitchFamily="2" charset="0"/>
            </a:endParaRPr>
          </a:p>
        </p:txBody>
      </p:sp>
      <p:sp>
        <p:nvSpPr>
          <p:cNvPr id="31747" name="TextBox 1">
            <a:extLst>
              <a:ext uri="{FF2B5EF4-FFF2-40B4-BE49-F238E27FC236}">
                <a16:creationId xmlns:a16="http://schemas.microsoft.com/office/drawing/2014/main" id="{F206DBFD-992E-5283-9A44-4429F6DC7C1B}"/>
              </a:ext>
            </a:extLst>
          </p:cNvPr>
          <p:cNvSpPr txBox="1">
            <a:spLocks noChangeArrowheads="1"/>
          </p:cNvSpPr>
          <p:nvPr/>
        </p:nvSpPr>
        <p:spPr bwMode="auto">
          <a:xfrm>
            <a:off x="312738" y="333375"/>
            <a:ext cx="7340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Wingdings 3" panose="05040102010807070707" pitchFamily="18" charset="2"/>
              <a:buNone/>
            </a:pPr>
            <a:r>
              <a:rPr lang="en-GB" altLang="en-US" sz="2400" u="sng" dirty="0">
                <a:solidFill>
                  <a:schemeClr val="tx1"/>
                </a:solidFill>
                <a:latin typeface="Comic Sans MS" panose="030F0702030302020204" pitchFamily="66" charset="0"/>
              </a:rPr>
              <a:t>Nursery and Reception Fund</a:t>
            </a:r>
          </a:p>
        </p:txBody>
      </p:sp>
      <p:sp>
        <p:nvSpPr>
          <p:cNvPr id="31748" name="Smiley Face 31747"/>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48A58FEC-04A9-83EB-341C-B19191253C30}"/>
              </a:ext>
            </a:extLst>
          </p:cNvPr>
          <p:cNvSpPr>
            <a:spLocks noGrp="1"/>
          </p:cNvSpPr>
          <p:nvPr>
            <p:ph type="title"/>
          </p:nvPr>
        </p:nvSpPr>
        <p:spPr>
          <a:xfrm>
            <a:off x="550863" y="188913"/>
            <a:ext cx="8227377" cy="1320800"/>
          </a:xfrm>
        </p:spPr>
        <p:txBody>
          <a:bodyPr/>
          <a:lstStyle/>
          <a:p>
            <a:pPr algn="ctr" eaLnBrk="1" hangingPunct="1"/>
            <a:r>
              <a:rPr lang="en-GB" altLang="en-US" sz="2400" u="sng" dirty="0">
                <a:latin typeface="Comic Sans MS" panose="030F0702030302020204" pitchFamily="66" charset="0"/>
              </a:rPr>
              <a:t>Polite Reminders</a:t>
            </a:r>
          </a:p>
        </p:txBody>
      </p:sp>
      <p:sp>
        <p:nvSpPr>
          <p:cNvPr id="3" name="Content Placeholder 2">
            <a:extLst>
              <a:ext uri="{FF2B5EF4-FFF2-40B4-BE49-F238E27FC236}">
                <a16:creationId xmlns:a16="http://schemas.microsoft.com/office/drawing/2014/main" id="{CC7B9F9A-C533-B8CE-F2FA-E12F7DBAB976}"/>
              </a:ext>
            </a:extLst>
          </p:cNvPr>
          <p:cNvSpPr>
            <a:spLocks noGrp="1"/>
          </p:cNvSpPr>
          <p:nvPr>
            <p:ph idx="1"/>
          </p:nvPr>
        </p:nvSpPr>
        <p:spPr>
          <a:xfrm>
            <a:off x="684213" y="1509713"/>
            <a:ext cx="6346825" cy="3879850"/>
          </a:xfrm>
        </p:spPr>
        <p:txBody>
          <a:bodyPr rtlCol="0">
            <a:normAutofit/>
          </a:bodyPr>
          <a:lstStyle/>
          <a:p>
            <a:pPr>
              <a:defRPr/>
            </a:pPr>
            <a:r>
              <a:rPr lang="en-GB" sz="2400" dirty="0">
                <a:latin typeface="Comic Sans MS" pitchFamily="66" charset="0"/>
              </a:rPr>
              <a:t>Attendance – Everyday counts</a:t>
            </a:r>
          </a:p>
          <a:p>
            <a:pPr>
              <a:defRPr/>
            </a:pPr>
            <a:r>
              <a:rPr lang="en-GB" sz="2400" dirty="0">
                <a:latin typeface="Comic Sans MS" pitchFamily="66" charset="0"/>
              </a:rPr>
              <a:t>Absence – Please let us know (call /email)</a:t>
            </a:r>
          </a:p>
          <a:p>
            <a:pPr>
              <a:defRPr/>
            </a:pPr>
            <a:r>
              <a:rPr lang="en-GB" sz="2400" dirty="0">
                <a:latin typeface="Comic Sans MS" pitchFamily="66" charset="0"/>
              </a:rPr>
              <a:t>Reading Folder – every day</a:t>
            </a:r>
          </a:p>
          <a:p>
            <a:pPr>
              <a:defRPr/>
            </a:pPr>
            <a:r>
              <a:rPr lang="en-GB" sz="2400" dirty="0">
                <a:latin typeface="Comic Sans MS" pitchFamily="66" charset="0"/>
              </a:rPr>
              <a:t>Clothing – Please write name on everything</a:t>
            </a:r>
          </a:p>
          <a:p>
            <a:pPr>
              <a:defRPr/>
            </a:pPr>
            <a:r>
              <a:rPr lang="en-GB" sz="2400" dirty="0">
                <a:latin typeface="Comic Sans MS" pitchFamily="66" charset="0"/>
              </a:rPr>
              <a:t>Shoes – Velcro is fantastic!</a:t>
            </a:r>
          </a:p>
          <a:p>
            <a:pPr>
              <a:defRPr/>
            </a:pPr>
            <a:r>
              <a:rPr lang="en-GB" sz="2400" dirty="0">
                <a:latin typeface="Comic Sans MS" pitchFamily="66" charset="0"/>
              </a:rPr>
              <a:t>Outdoor clothing – Raincoat/Sunhat   </a:t>
            </a:r>
          </a:p>
          <a:p>
            <a:pPr>
              <a:defRPr/>
            </a:pPr>
            <a:r>
              <a:rPr lang="en-GB" sz="2400" dirty="0">
                <a:latin typeface="Comic Sans MS" pitchFamily="66" charset="0"/>
              </a:rPr>
              <a:t>Speak to us!</a:t>
            </a:r>
          </a:p>
          <a:p>
            <a:pPr algn="ctr" eaLnBrk="1" fontAlgn="auto" hangingPunct="1">
              <a:spcAft>
                <a:spcPts val="0"/>
              </a:spcAft>
              <a:buFont typeface="Arial" panose="020B0604020202020204" pitchFamily="34" charset="0"/>
              <a:buNone/>
              <a:defRPr/>
            </a:pPr>
            <a:endParaRPr lang="en-GB" i="1" dirty="0">
              <a:solidFill>
                <a:schemeClr val="tx1">
                  <a:lumMod val="75000"/>
                  <a:lumOff val="25000"/>
                </a:schemeClr>
              </a:solidFill>
              <a:latin typeface="Comic Sans MS" pitchFamily="66" charset="0"/>
            </a:endParaRPr>
          </a:p>
          <a:p>
            <a:pPr eaLnBrk="1" fontAlgn="auto" hangingPunct="1">
              <a:spcAft>
                <a:spcPts val="0"/>
              </a:spcAft>
              <a:buFont typeface="Wingdings 3" charset="2"/>
              <a:buChar char=""/>
              <a:defRPr/>
            </a:pPr>
            <a:endParaRPr lang="en-GB" dirty="0">
              <a:solidFill>
                <a:schemeClr val="tx1">
                  <a:lumMod val="75000"/>
                  <a:lumOff val="25000"/>
                </a:schemeClr>
              </a:solidFill>
            </a:endParaRPr>
          </a:p>
        </p:txBody>
      </p:sp>
      <p:sp>
        <p:nvSpPr>
          <p:cNvPr id="32771" name="Smiley Face 32770"/>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Box 13">
            <a:extLst>
              <a:ext uri="{FF2B5EF4-FFF2-40B4-BE49-F238E27FC236}">
                <a16:creationId xmlns:a16="http://schemas.microsoft.com/office/drawing/2014/main" id="{7607F2E7-1EC2-4D93-F011-30E65229B49D}"/>
              </a:ext>
            </a:extLst>
          </p:cNvPr>
          <p:cNvSpPr txBox="1">
            <a:spLocks noChangeArrowheads="1"/>
          </p:cNvSpPr>
          <p:nvPr/>
        </p:nvSpPr>
        <p:spPr bwMode="auto">
          <a:xfrm>
            <a:off x="-3175" y="620713"/>
            <a:ext cx="925353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400" dirty="0">
                <a:solidFill>
                  <a:schemeClr val="tx1"/>
                </a:solidFill>
                <a:latin typeface="Comic Sans MS" panose="030F0702030302020204" pitchFamily="66" charset="0"/>
              </a:rPr>
              <a:t>Thank you for coming. </a:t>
            </a:r>
          </a:p>
          <a:p>
            <a:pPr eaLnBrk="1" hangingPunct="1">
              <a:spcBef>
                <a:spcPct val="0"/>
              </a:spcBef>
              <a:buClrTx/>
              <a:buSzTx/>
              <a:buFontTx/>
              <a:buNone/>
            </a:pPr>
            <a:endParaRPr lang="en-GB" altLang="en-US" sz="2400" dirty="0">
              <a:solidFill>
                <a:schemeClr val="tx1"/>
              </a:solidFill>
              <a:latin typeface="Comic Sans MS" panose="030F0702030302020204" pitchFamily="66" charset="0"/>
            </a:endParaRPr>
          </a:p>
          <a:p>
            <a:pPr eaLnBrk="1" hangingPunct="1">
              <a:spcBef>
                <a:spcPct val="0"/>
              </a:spcBef>
              <a:buClrTx/>
              <a:buSzTx/>
              <a:buFontTx/>
              <a:buNone/>
            </a:pPr>
            <a:r>
              <a:rPr lang="en-GB" altLang="en-US" sz="2400" dirty="0">
                <a:solidFill>
                  <a:schemeClr val="tx1"/>
                </a:solidFill>
                <a:latin typeface="Comic Sans MS" panose="030F0702030302020204" pitchFamily="66" charset="0"/>
              </a:rPr>
              <a:t>We are looking forward to working with you and your child over the next 12 months. </a:t>
            </a:r>
          </a:p>
        </p:txBody>
      </p:sp>
      <p:sp>
        <p:nvSpPr>
          <p:cNvPr id="33796" name="Smiley Face 33795"/>
          <p:cNvSpPr/>
          <p:nvPr/>
        </p:nvSpPr>
        <p:spPr>
          <a:xfrm>
            <a:off x="8229600" y="182880"/>
            <a:ext cx="548640" cy="548640"/>
          </a:xfrm>
          <a:prstGeom prst="smileyFace">
            <a:avLst/>
          </a:prstGeom>
          <a:solidFill>
            <a:srgbClr val="FFDF00"/>
          </a:solidFill>
          <a:ln>
            <a:solidFill>
              <a:srgbClr val="FFD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4" name="Picture 3">
            <a:extLst>
              <a:ext uri="{FF2B5EF4-FFF2-40B4-BE49-F238E27FC236}">
                <a16:creationId xmlns:a16="http://schemas.microsoft.com/office/drawing/2014/main" id="{32225FDA-749F-4ADF-8943-B1D0D42B1FFF}"/>
              </a:ext>
            </a:extLst>
          </p:cNvPr>
          <p:cNvPicPr>
            <a:picLocks noChangeAspect="1"/>
          </p:cNvPicPr>
          <p:nvPr/>
        </p:nvPicPr>
        <p:blipFill>
          <a:blip r:embed="rId2"/>
          <a:stretch>
            <a:fillRect/>
          </a:stretch>
        </p:blipFill>
        <p:spPr>
          <a:xfrm>
            <a:off x="4805802" y="2388311"/>
            <a:ext cx="4469689" cy="4469689"/>
          </a:xfrm>
          <a:prstGeom prst="rect">
            <a:avLst/>
          </a:prstGeom>
        </p:spPr>
      </p:pic>
      <p:pic>
        <p:nvPicPr>
          <p:cNvPr id="6" name="Picture 5">
            <a:extLst>
              <a:ext uri="{FF2B5EF4-FFF2-40B4-BE49-F238E27FC236}">
                <a16:creationId xmlns:a16="http://schemas.microsoft.com/office/drawing/2014/main" id="{E38B39D1-7F18-EE39-8592-E5AB09A413B7}"/>
              </a:ext>
            </a:extLst>
          </p:cNvPr>
          <p:cNvPicPr>
            <a:picLocks noChangeAspect="1"/>
          </p:cNvPicPr>
          <p:nvPr/>
        </p:nvPicPr>
        <p:blipFill>
          <a:blip r:embed="rId3"/>
          <a:stretch>
            <a:fillRect/>
          </a:stretch>
        </p:blipFill>
        <p:spPr>
          <a:xfrm>
            <a:off x="107504" y="2484352"/>
            <a:ext cx="4579201" cy="425722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1529</TotalTime>
  <Words>974</Words>
  <Application>Microsoft Office PowerPoint</Application>
  <PresentationFormat>On-screen Show (4:3)</PresentationFormat>
  <Paragraphs>123</Paragraphs>
  <Slides>28</Slides>
  <Notes>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8" baseType="lpstr">
      <vt:lpstr>Aptos</vt:lpstr>
      <vt:lpstr>Aptos Display</vt:lpstr>
      <vt:lpstr>Arial</vt:lpstr>
      <vt:lpstr>Calibri</vt:lpstr>
      <vt:lpstr>Comic Sans MS</vt:lpstr>
      <vt:lpstr>Times New Roman</vt:lpstr>
      <vt:lpstr>Twinkl</vt:lpstr>
      <vt:lpstr>Wingdings 3</vt:lpstr>
      <vt:lpstr>Office Theme</vt:lpstr>
      <vt:lpstr>Document</vt:lpstr>
      <vt:lpstr>PowerPoint Presentation</vt:lpstr>
      <vt:lpstr>PowerPoint Presentation</vt:lpstr>
      <vt:lpstr>Introductions</vt:lpstr>
      <vt:lpstr>Induction Meeting Aims:  </vt:lpstr>
      <vt:lpstr>What is the Early Years Foundation Stage?</vt:lpstr>
      <vt:lpstr>Learning and Development</vt:lpstr>
      <vt:lpstr>  </vt:lpstr>
      <vt:lpstr>The first few weeks  </vt:lpstr>
      <vt:lpstr>PowerPoint Presentation</vt:lpstr>
      <vt:lpstr>PowerPoint Presentation</vt:lpstr>
      <vt:lpstr>Morning Routine</vt:lpstr>
      <vt:lpstr>The Daily Routine</vt:lpstr>
      <vt:lpstr>PowerPoint Presentation</vt:lpstr>
      <vt:lpstr>Tapestry</vt:lpstr>
      <vt:lpstr>Reception Baseline</vt:lpstr>
      <vt:lpstr>Phonics </vt:lpstr>
      <vt:lpstr>Reading</vt:lpstr>
      <vt:lpstr>Reading</vt:lpstr>
      <vt:lpstr>How can you help your child?</vt:lpstr>
      <vt:lpstr>Nursery Uniform  </vt:lpstr>
      <vt:lpstr>Reception Uniform </vt:lpstr>
      <vt:lpstr>Reception PE Kit</vt:lpstr>
      <vt:lpstr>PowerPoint Presentation</vt:lpstr>
      <vt:lpstr>Snack Time </vt:lpstr>
      <vt:lpstr>Lunch Time </vt:lpstr>
      <vt:lpstr>To enhance the learning of the curriculum, we ask parents for a voluntary contribution of £1 per week, which is payable at the beginning of each half term or if you wish, you can pay the full balance of £39 in September when your child starts.  You will be informed of the amount due.  The money collected will help buy items such as ingredients to make play dough, items for cooking, topic enhancements, and equipment needed.</vt:lpstr>
      <vt:lpstr>Polite Reminders</vt:lpstr>
      <vt:lpstr>PowerPoint Presentation</vt:lpstr>
    </vt:vector>
  </TitlesOfParts>
  <Company>Cloverlea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Cloverlea Primary School</dc:title>
  <dc:creator>d.horan</dc:creator>
  <cp:lastModifiedBy>David Horan</cp:lastModifiedBy>
  <cp:revision>83</cp:revision>
  <cp:lastPrinted>2024-07-02T14:39:04Z</cp:lastPrinted>
  <dcterms:created xsi:type="dcterms:W3CDTF">2012-06-13T13:32:07Z</dcterms:created>
  <dcterms:modified xsi:type="dcterms:W3CDTF">2026-06-16T15:39:26Z</dcterms:modified>
</cp:coreProperties>
</file>