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81" r:id="rId6"/>
    <p:sldId id="278" r:id="rId7"/>
    <p:sldId id="276" r:id="rId8"/>
    <p:sldId id="277" r:id="rId9"/>
    <p:sldId id="279" r:id="rId10"/>
    <p:sldId id="261" r:id="rId11"/>
    <p:sldId id="280" r:id="rId12"/>
    <p:sldId id="266" r:id="rId13"/>
    <p:sldId id="284" r:id="rId14"/>
    <p:sldId id="282" r:id="rId15"/>
    <p:sldId id="267" r:id="rId16"/>
    <p:sldId id="260" r:id="rId17"/>
    <p:sldId id="289" r:id="rId18"/>
    <p:sldId id="292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9B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8B3F1A-386C-476A-89FB-03870279CEA1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86A9E-8420-4FF5-A6D1-57571A2451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635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CA2E7300-E61D-483D-A8FA-DB2A092C90E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086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514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2804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978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2834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9699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710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550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772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244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56895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48968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833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77686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34486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31247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3452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A2E7300-E61D-483D-A8FA-DB2A092C90E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126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ittlewandlelettersandsounds.org.uk/resources/for-parents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hyperlink" Target="https://www.littlewandle.org.uk/resources/for-parents/#tabnametabBooksComingHom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476672"/>
            <a:ext cx="7772400" cy="1470025"/>
          </a:xfrm>
        </p:spPr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Welcome to our reading workshop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9632" y="5050266"/>
            <a:ext cx="6400800" cy="1752600"/>
          </a:xfrm>
        </p:spPr>
        <p:txBody>
          <a:bodyPr/>
          <a:lstStyle/>
          <a:p>
            <a:endParaRPr lang="en-GB" dirty="0"/>
          </a:p>
          <a:p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  <a:t>Mr Horan </a:t>
            </a:r>
          </a:p>
        </p:txBody>
      </p:sp>
      <p:pic>
        <p:nvPicPr>
          <p:cNvPr id="1026" name="Picture 2" descr="Hannah More Primary School - Phonics">
            <a:extLst>
              <a:ext uri="{FF2B5EF4-FFF2-40B4-BE49-F238E27FC236}">
                <a16:creationId xmlns:a16="http://schemas.microsoft.com/office/drawing/2014/main" id="{9C64FFBE-68F9-432A-AE95-1AF4B775E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032" y="2170266"/>
            <a:ext cx="4320000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1379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Aims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To discover how to teach reading</a:t>
            </a:r>
          </a:p>
          <a:p>
            <a:r>
              <a:rPr lang="en-GB" dirty="0">
                <a:latin typeface="Comic Sans MS" panose="030F0702030302020204" pitchFamily="66" charset="0"/>
              </a:rPr>
              <a:t>To understand phonics</a:t>
            </a:r>
          </a:p>
          <a:p>
            <a:r>
              <a:rPr lang="en-GB" dirty="0">
                <a:latin typeface="Comic Sans MS" panose="030F0702030302020204" pitchFamily="66" charset="0"/>
              </a:rPr>
              <a:t>To provide ideas to support reading development at home</a:t>
            </a:r>
          </a:p>
        </p:txBody>
      </p:sp>
    </p:spTree>
    <p:extLst>
      <p:ext uri="{BB962C8B-B14F-4D97-AF65-F5344CB8AC3E}">
        <p14:creationId xmlns:p14="http://schemas.microsoft.com/office/powerpoint/2010/main" val="22492774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Never too young!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Speaking and listening</a:t>
            </a:r>
          </a:p>
          <a:p>
            <a:r>
              <a:rPr lang="en-GB" dirty="0">
                <a:latin typeface="Comic Sans MS" panose="030F0702030302020204" pitchFamily="66" charset="0"/>
              </a:rPr>
              <a:t>Love of reading</a:t>
            </a:r>
          </a:p>
          <a:p>
            <a:r>
              <a:rPr lang="en-GB" dirty="0">
                <a:latin typeface="Comic Sans MS" panose="030F0702030302020204" pitchFamily="66" charset="0"/>
              </a:rPr>
              <a:t>Building story language and vocabulary</a:t>
            </a:r>
          </a:p>
          <a:p>
            <a:r>
              <a:rPr lang="en-GB" dirty="0">
                <a:latin typeface="Comic Sans MS" panose="030F0702030302020204" pitchFamily="66" charset="0"/>
              </a:rPr>
              <a:t>Seeing how to read books</a:t>
            </a:r>
          </a:p>
          <a:p>
            <a:r>
              <a:rPr lang="en-GB" dirty="0">
                <a:latin typeface="Comic Sans MS" panose="030F0702030302020204" pitchFamily="66" charset="0"/>
              </a:rPr>
              <a:t>Reading for a purpose</a:t>
            </a:r>
          </a:p>
          <a:p>
            <a:r>
              <a:rPr lang="en-GB" dirty="0">
                <a:latin typeface="Comic Sans MS" panose="030F0702030302020204" pitchFamily="66" charset="0"/>
              </a:rPr>
              <a:t>Confidence</a:t>
            </a:r>
          </a:p>
        </p:txBody>
      </p:sp>
    </p:spTree>
    <p:extLst>
      <p:ext uri="{BB962C8B-B14F-4D97-AF65-F5344CB8AC3E}">
        <p14:creationId xmlns:p14="http://schemas.microsoft.com/office/powerpoint/2010/main" val="40849417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What can you do to support your child at home?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Talk to them</a:t>
            </a:r>
          </a:p>
          <a:p>
            <a:r>
              <a:rPr lang="en-GB" dirty="0">
                <a:latin typeface="Comic Sans MS" panose="030F0702030302020204" pitchFamily="66" charset="0"/>
              </a:rPr>
              <a:t>Model and expect good listening</a:t>
            </a:r>
          </a:p>
          <a:p>
            <a:r>
              <a:rPr lang="en-GB" dirty="0">
                <a:latin typeface="Comic Sans MS" panose="030F0702030302020204" pitchFamily="66" charset="0"/>
              </a:rPr>
              <a:t>Encourage the understanding and use of new vocabulary </a:t>
            </a:r>
          </a:p>
          <a:p>
            <a:r>
              <a:rPr lang="en-GB" dirty="0">
                <a:latin typeface="Comic Sans MS" panose="030F0702030302020204" pitchFamily="66" charset="0"/>
              </a:rPr>
              <a:t>Sing songs, rhymes and read poems, enjoying rhyme and rhythm of words.</a:t>
            </a:r>
          </a:p>
          <a:p>
            <a:r>
              <a:rPr lang="en-GB" dirty="0">
                <a:latin typeface="Comic Sans MS" panose="030F0702030302020204" pitchFamily="66" charset="0"/>
              </a:rPr>
              <a:t>Read to your child regularly and develop their story language  </a:t>
            </a:r>
          </a:p>
          <a:p>
            <a:r>
              <a:rPr lang="en-GB" dirty="0">
                <a:latin typeface="Comic Sans MS" panose="030F0702030302020204" pitchFamily="66" charset="0"/>
              </a:rPr>
              <a:t>Let them see you reading </a:t>
            </a:r>
          </a:p>
          <a:p>
            <a:r>
              <a:rPr lang="en-GB" dirty="0">
                <a:latin typeface="Comic Sans MS" panose="030F0702030302020204" pitchFamily="66" charset="0"/>
              </a:rPr>
              <a:t>Praise and encourage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6033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20D22-6DEB-45F7-B3F9-3C76DF920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What is your favourite childrens book?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90E74E-2B0E-4EC6-9983-A1FD0F8E03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*Share with the person next to you</a:t>
            </a:r>
          </a:p>
        </p:txBody>
      </p:sp>
    </p:spTree>
    <p:extLst>
      <p:ext uri="{BB962C8B-B14F-4D97-AF65-F5344CB8AC3E}">
        <p14:creationId xmlns:p14="http://schemas.microsoft.com/office/powerpoint/2010/main" val="2460012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231C9E-7A41-48BE-AF5C-2D117BCE6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What are the children expected to achieve by the time they finish Reception?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75EE42-1257-45CD-B362-AB98473BDF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7713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631FFB0-97FE-4CF1-8BCB-CA3F2CEB2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Development Matters-ELG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772334-45BE-47EE-AB45-5112B710AA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u="sng" dirty="0">
                <a:latin typeface="Comic Sans MS" panose="030F0702030302020204" pitchFamily="66" charset="0"/>
              </a:rPr>
              <a:t>Comprehension:</a:t>
            </a:r>
          </a:p>
          <a:p>
            <a:r>
              <a:rPr lang="en-GB" dirty="0">
                <a:latin typeface="Comic Sans MS" panose="030F0702030302020204" pitchFamily="66" charset="0"/>
              </a:rPr>
              <a:t>Demonstrate understanding of what has been read to them by retelling stories and narratives using their own words and recently introduced vocabulary.</a:t>
            </a:r>
          </a:p>
          <a:p>
            <a:r>
              <a:rPr lang="en-GB" dirty="0">
                <a:latin typeface="Comic Sans MS" panose="030F0702030302020204" pitchFamily="66" charset="0"/>
              </a:rPr>
              <a:t>Anticipate (where appropriate) key events in stories.</a:t>
            </a:r>
          </a:p>
          <a:p>
            <a:r>
              <a:rPr lang="en-GB" dirty="0">
                <a:latin typeface="Comic Sans MS" panose="030F0702030302020204" pitchFamily="66" charset="0"/>
              </a:rPr>
              <a:t>Use and understand recently introduced vocabulary during discussions about stories, non-fiction, rhymes and poems and during role play.</a:t>
            </a:r>
          </a:p>
        </p:txBody>
      </p:sp>
    </p:spTree>
    <p:extLst>
      <p:ext uri="{BB962C8B-B14F-4D97-AF65-F5344CB8AC3E}">
        <p14:creationId xmlns:p14="http://schemas.microsoft.com/office/powerpoint/2010/main" val="18484314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6EBB4A3-5ADA-41D4-88D2-10CF95468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Development Matters-ELG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EF2842-33FE-4371-8E51-DF4D82CC65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u="sng" dirty="0">
                <a:latin typeface="Comic Sans MS" panose="030F0702030302020204" pitchFamily="66" charset="0"/>
              </a:rPr>
              <a:t>Word reading: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Say a sound for each letter in the alphabet and at least 10 digraphs.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Read words consistent with their phonic knowledge by sound-blending.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Read aloud simple sentences and books that are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Consistent with their phonic knowledge, including some common exception words.</a:t>
            </a:r>
          </a:p>
        </p:txBody>
      </p:sp>
    </p:spTree>
    <p:extLst>
      <p:ext uri="{BB962C8B-B14F-4D97-AF65-F5344CB8AC3E}">
        <p14:creationId xmlns:p14="http://schemas.microsoft.com/office/powerpoint/2010/main" val="18347287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095A2-36E3-4238-8AF1-0D42AC78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So how are we going to do this?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390A645-3D46-1BBF-B099-01D698CF51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6850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How do we teach reading at school?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Sharing stories, rhymes and songs</a:t>
            </a:r>
          </a:p>
          <a:p>
            <a:r>
              <a:rPr lang="en-GB" dirty="0">
                <a:latin typeface="Comic Sans MS" panose="030F0702030302020204" pitchFamily="66" charset="0"/>
              </a:rPr>
              <a:t>Modelling reading for a purpose</a:t>
            </a:r>
          </a:p>
          <a:p>
            <a:r>
              <a:rPr lang="en-GB" dirty="0">
                <a:latin typeface="Comic Sans MS" panose="030F0702030302020204" pitchFamily="66" charset="0"/>
              </a:rPr>
              <a:t>Words in the environment</a:t>
            </a:r>
          </a:p>
          <a:p>
            <a:r>
              <a:rPr lang="en-GB" dirty="0">
                <a:latin typeface="Comic Sans MS" panose="030F0702030302020204" pitchFamily="66" charset="0"/>
              </a:rPr>
              <a:t>Home reading diary- sound/ library/ reading books</a:t>
            </a:r>
          </a:p>
          <a:p>
            <a:r>
              <a:rPr lang="en-GB" dirty="0">
                <a:latin typeface="Comic Sans MS" panose="030F0702030302020204" pitchFamily="66" charset="0"/>
              </a:rPr>
              <a:t>Daily shared reading and writing opportunities </a:t>
            </a:r>
          </a:p>
          <a:p>
            <a:r>
              <a:rPr lang="en-GB" dirty="0">
                <a:latin typeface="Comic Sans MS" panose="030F0702030302020204" pitchFamily="66" charset="0"/>
              </a:rPr>
              <a:t>2x Weekly small group reading sessions</a:t>
            </a:r>
          </a:p>
          <a:p>
            <a:r>
              <a:rPr lang="en-GB" dirty="0">
                <a:latin typeface="Comic Sans MS" panose="030F0702030302020204" pitchFamily="66" charset="0"/>
              </a:rPr>
              <a:t>Sound booklets- </a:t>
            </a:r>
            <a:r>
              <a:rPr lang="en-GB" dirty="0">
                <a:highlight>
                  <a:srgbClr val="FFFF00"/>
                </a:highlight>
                <a:latin typeface="Comic Sans MS" panose="030F0702030302020204" pitchFamily="66" charset="0"/>
              </a:rPr>
              <a:t>how to use</a:t>
            </a:r>
          </a:p>
          <a:p>
            <a:r>
              <a:rPr lang="en-GB" dirty="0">
                <a:latin typeface="Comic Sans MS" panose="030F0702030302020204" pitchFamily="66" charset="0"/>
              </a:rPr>
              <a:t>Half termly one to one reading assessment</a:t>
            </a:r>
          </a:p>
          <a:p>
            <a:r>
              <a:rPr lang="en-GB" dirty="0">
                <a:latin typeface="Comic Sans MS" panose="030F0702030302020204" pitchFamily="66" charset="0"/>
              </a:rPr>
              <a:t>Daily phonic sessions</a:t>
            </a:r>
          </a:p>
        </p:txBody>
      </p:sp>
    </p:spTree>
    <p:extLst>
      <p:ext uri="{BB962C8B-B14F-4D97-AF65-F5344CB8AC3E}">
        <p14:creationId xmlns:p14="http://schemas.microsoft.com/office/powerpoint/2010/main" val="31410119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4D410-14E9-4B0A-A06F-A995323D78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What strategies do we use to support reading?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B71979-9063-4855-A58C-423A4970A9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5231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Strategies taught to children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Can I blend the phonemes to read the word?-</a:t>
            </a:r>
            <a:r>
              <a:rPr lang="en-GB" dirty="0">
                <a:solidFill>
                  <a:srgbClr val="EF9BD7"/>
                </a:solidFill>
                <a:latin typeface="Comic Sans MS" panose="030F0702030302020204" pitchFamily="66" charset="0"/>
              </a:rPr>
              <a:t>Explain- George’s Gym</a:t>
            </a:r>
          </a:p>
          <a:p>
            <a:r>
              <a:rPr lang="en-GB" dirty="0">
                <a:latin typeface="Comic Sans MS" panose="030F0702030302020204" pitchFamily="66" charset="0"/>
              </a:rPr>
              <a:t>Does the picture help me?</a:t>
            </a:r>
          </a:p>
          <a:p>
            <a:r>
              <a:rPr lang="en-GB" dirty="0">
                <a:latin typeface="Comic Sans MS" panose="030F0702030302020204" pitchFamily="66" charset="0"/>
              </a:rPr>
              <a:t>Does the word look like another word?</a:t>
            </a:r>
          </a:p>
          <a:p>
            <a:r>
              <a:rPr lang="en-GB" dirty="0">
                <a:latin typeface="Comic Sans MS" panose="030F0702030302020204" pitchFamily="66" charset="0"/>
              </a:rPr>
              <a:t>Can I see a word that I already know in the word?</a:t>
            </a:r>
          </a:p>
          <a:p>
            <a:r>
              <a:rPr lang="en-GB" dirty="0">
                <a:latin typeface="Comic Sans MS" panose="030F0702030302020204" pitchFamily="66" charset="0"/>
              </a:rPr>
              <a:t>Can I read on?</a:t>
            </a:r>
          </a:p>
          <a:p>
            <a:r>
              <a:rPr lang="en-GB" dirty="0">
                <a:latin typeface="Comic Sans MS" panose="030F0702030302020204" pitchFamily="66" charset="0"/>
              </a:rPr>
              <a:t>I need to ask for help!</a:t>
            </a:r>
          </a:p>
        </p:txBody>
      </p:sp>
    </p:spTree>
    <p:extLst>
      <p:ext uri="{BB962C8B-B14F-4D97-AF65-F5344CB8AC3E}">
        <p14:creationId xmlns:p14="http://schemas.microsoft.com/office/powerpoint/2010/main" val="13506111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5868B-920C-47B4-A070-BABBC10EA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Phonics in Reception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520451C-7DBD-04D6-81C3-210358604F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56663" y="2905520"/>
            <a:ext cx="2438611" cy="2615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2091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8F9D9-500C-4273-8B78-4F6ACF86A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What is phonics?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B84CB6-03FA-4196-9D70-C261A00B62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A method of teaching people to read by correlating sounds with symbols.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002060"/>
                </a:solidFill>
                <a:highlight>
                  <a:srgbClr val="FFFF00"/>
                </a:highlight>
                <a:latin typeface="Comic Sans MS" panose="030F0702030302020204" pitchFamily="66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dirty="0">
                <a:solidFill>
                  <a:srgbClr val="002060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 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7029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Phonics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Structured programme teaching letter sounds and tricky words</a:t>
            </a:r>
          </a:p>
          <a:p>
            <a:r>
              <a:rPr lang="en-GB" dirty="0">
                <a:latin typeface="Comic Sans MS" panose="030F0702030302020204" pitchFamily="66" charset="0"/>
              </a:rPr>
              <a:t>Fast pace, lots of consolidation</a:t>
            </a:r>
          </a:p>
          <a:p>
            <a:r>
              <a:rPr lang="en-GB" dirty="0">
                <a:latin typeface="Comic Sans MS" panose="030F0702030302020204" pitchFamily="66" charset="0"/>
              </a:rPr>
              <a:t>Blending for reading</a:t>
            </a:r>
          </a:p>
          <a:p>
            <a:r>
              <a:rPr lang="en-GB" dirty="0">
                <a:latin typeface="Comic Sans MS" panose="030F0702030302020204" pitchFamily="66" charset="0"/>
              </a:rPr>
              <a:t>Segmenting for writing</a:t>
            </a:r>
          </a:p>
          <a:p>
            <a:r>
              <a:rPr lang="en-GB" dirty="0">
                <a:latin typeface="Comic Sans MS" panose="030F0702030302020204" pitchFamily="66" charset="0"/>
              </a:rPr>
              <a:t>1 session per day</a:t>
            </a:r>
          </a:p>
        </p:txBody>
      </p:sp>
    </p:spTree>
    <p:extLst>
      <p:ext uri="{BB962C8B-B14F-4D97-AF65-F5344CB8AC3E}">
        <p14:creationId xmlns:p14="http://schemas.microsoft.com/office/powerpoint/2010/main" val="6282149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imag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318083"/>
            <a:ext cx="4767222" cy="351173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95736" y="418197"/>
            <a:ext cx="54040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How we teach phonics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61812" y="1348483"/>
            <a:ext cx="26404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Daily short sessions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3568" y="3053082"/>
            <a:ext cx="33618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Specific order of teaching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29173" y="5557901"/>
            <a:ext cx="23759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Repeated practice</a:t>
            </a:r>
          </a:p>
        </p:txBody>
      </p:sp>
      <p:pic>
        <p:nvPicPr>
          <p:cNvPr id="16" name="Picture 15" descr="image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3020" y="5340115"/>
            <a:ext cx="1176817" cy="1176817"/>
          </a:xfrm>
          <a:prstGeom prst="rect">
            <a:avLst/>
          </a:prstGeom>
        </p:spPr>
      </p:pic>
      <p:pic>
        <p:nvPicPr>
          <p:cNvPr id="17" name="Picture 16" descr="image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0339" y="5340115"/>
            <a:ext cx="1109978" cy="1109978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7335142" y="5492353"/>
            <a:ext cx="18020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Practice makes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permanent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693739" y="4753689"/>
            <a:ext cx="186461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Revisit previously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taught sounds at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start of each lesson</a:t>
            </a:r>
          </a:p>
        </p:txBody>
      </p:sp>
    </p:spTree>
    <p:extLst>
      <p:ext uri="{BB962C8B-B14F-4D97-AF65-F5344CB8AC3E}">
        <p14:creationId xmlns:p14="http://schemas.microsoft.com/office/powerpoint/2010/main" val="8140634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83568" y="770765"/>
            <a:ext cx="79928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Once children have a secure knowledge of many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GPC’s (Grapheme Phoneme Correspondences)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and are confidently blending, they will be ready for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reading books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Before this they may have wordless books, which develop great language skills and teach children the layout of books and how to handle books.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anose="030F0702030302020204" pitchFamily="66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>
                <a:highlight>
                  <a:srgbClr val="FFFF00"/>
                </a:highlight>
                <a:latin typeface="Comic Sans MS" panose="030F0702030302020204" pitchFamily="66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https://www.littlewandle.org.uk/resources/for-parents/#tabnametabBooksComingHome</a:t>
            </a:r>
            <a:r>
              <a:rPr lang="en-US" sz="2400" dirty="0">
                <a:highlight>
                  <a:srgbClr val="FFFF00"/>
                </a:highlight>
                <a:latin typeface="Comic Sans MS" panose="030F0702030302020204" pitchFamily="66" charset="0"/>
              </a:rPr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7" name="Picture 6" descr="x500_937ce1c2-a586-437a-92b3-aff4249770f7_600x600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869160"/>
            <a:ext cx="1619263" cy="1531823"/>
          </a:xfrm>
          <a:prstGeom prst="rect">
            <a:avLst/>
          </a:prstGeom>
        </p:spPr>
      </p:pic>
      <p:pic>
        <p:nvPicPr>
          <p:cNvPr id="8" name="Picture 7" descr="x500_2bc7c73f-0e05-4c9b-8c60-96ea2f6917ff_600x600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0158" y="4975344"/>
            <a:ext cx="1558306" cy="147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0657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27584" y="620688"/>
            <a:ext cx="790897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Reading Practice Books are carefully matched so children can read fluently and independently.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anose="030F0702030302020204" pitchFamily="66" charset="0"/>
            </a:endParaRPr>
          </a:p>
          <a:p>
            <a:pPr lvl="0">
              <a:defRPr/>
            </a:pPr>
            <a:r>
              <a:rPr lang="en-GB" sz="2200" dirty="0">
                <a:latin typeface="Comic Sans MS" panose="030F0702030302020204" pitchFamily="66" charset="0"/>
              </a:rPr>
              <a:t>-Children are assessed, then LW matches which books </a:t>
            </a:r>
          </a:p>
          <a:p>
            <a:pPr lvl="0">
              <a:defRPr/>
            </a:pPr>
            <a:r>
              <a:rPr lang="en-GB" sz="2200" dirty="0">
                <a:latin typeface="Comic Sans MS" panose="030F0702030302020204" pitchFamily="66" charset="0"/>
              </a:rPr>
              <a:t>Should be allocated for their secure phonic knowledge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When children take their book home to read, they should be 95% fluent.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Please do not worry that a book is too easy </a:t>
            </a:r>
            <a:r>
              <a:rPr kumimoji="0" lang="mr-IN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cs typeface="Mangal" panose="02040503050203030202" pitchFamily="18" charset="0"/>
              </a:rPr>
              <a:t>–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 your child needs to develop fluency and confidence in reading.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200" dirty="0"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Re-reading a book they have had before helps develop fluency </a:t>
            </a:r>
            <a:r>
              <a:rPr kumimoji="0" lang="mr-IN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cs typeface="Mangal" panose="02040503050203030202" pitchFamily="18" charset="0"/>
              </a:rPr>
              <a:t>–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 this is the goal.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14195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633" y="3284984"/>
            <a:ext cx="6798734" cy="1303867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Please engage in the activities provided and feel free to ask any  questions that you may have </a:t>
            </a:r>
          </a:p>
        </p:txBody>
      </p:sp>
    </p:spTree>
    <p:extLst>
      <p:ext uri="{BB962C8B-B14F-4D97-AF65-F5344CB8AC3E}">
        <p14:creationId xmlns:p14="http://schemas.microsoft.com/office/powerpoint/2010/main" val="38648535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637</Words>
  <Application>Microsoft Office PowerPoint</Application>
  <PresentationFormat>On-screen Show (4:3)</PresentationFormat>
  <Paragraphs>95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Aptos</vt:lpstr>
      <vt:lpstr>Arial</vt:lpstr>
      <vt:lpstr>Comic Sans MS</vt:lpstr>
      <vt:lpstr>Garamond</vt:lpstr>
      <vt:lpstr>Organic</vt:lpstr>
      <vt:lpstr>Welcome to our reading workshop</vt:lpstr>
      <vt:lpstr>Aims</vt:lpstr>
      <vt:lpstr>Never too young!</vt:lpstr>
      <vt:lpstr>What can you do to support your child at home?</vt:lpstr>
      <vt:lpstr>What is your favourite childrens book?</vt:lpstr>
      <vt:lpstr>What are the children expected to achieve by the time they finish Reception?</vt:lpstr>
      <vt:lpstr>Development Matters-ELG</vt:lpstr>
      <vt:lpstr>Development Matters-ELG</vt:lpstr>
      <vt:lpstr>So how are we going to do this?</vt:lpstr>
      <vt:lpstr>How do we teach reading at school?</vt:lpstr>
      <vt:lpstr>What strategies do we use to support reading?</vt:lpstr>
      <vt:lpstr>Strategies taught to children</vt:lpstr>
      <vt:lpstr>Phonics in Reception</vt:lpstr>
      <vt:lpstr>What is phonics?</vt:lpstr>
      <vt:lpstr>Phonics</vt:lpstr>
      <vt:lpstr>PowerPoint Presentation</vt:lpstr>
      <vt:lpstr>PowerPoint Presentation</vt:lpstr>
      <vt:lpstr>PowerPoint Presentation</vt:lpstr>
      <vt:lpstr>Please engage in the activities provided and feel free to ask any  questions that you may have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our reading workshop.</dc:title>
  <dc:creator>David Horan</dc:creator>
  <cp:lastModifiedBy>David Horan</cp:lastModifiedBy>
  <cp:revision>14</cp:revision>
  <dcterms:created xsi:type="dcterms:W3CDTF">2015-11-09T13:10:10Z</dcterms:created>
  <dcterms:modified xsi:type="dcterms:W3CDTF">2025-09-15T19:16:21Z</dcterms:modified>
</cp:coreProperties>
</file>