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3" r:id="rId5"/>
    <p:sldId id="259" r:id="rId6"/>
    <p:sldId id="260" r:id="rId7"/>
    <p:sldId id="261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7533" y="0"/>
            <a:ext cx="7934348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8941881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11808" y="3428998"/>
            <a:ext cx="5518066" cy="2268559"/>
          </a:xfrm>
        </p:spPr>
        <p:txBody>
          <a:bodyPr anchor="t">
            <a:normAutofit/>
          </a:bodyPr>
          <a:lstStyle>
            <a:lvl1pPr algn="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772274" y="2268786"/>
            <a:ext cx="5357600" cy="1160213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 b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B3A824-1A51-4B26-AD58-A6D8E14F6C04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Ins="45720"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2191282" y="3262852"/>
            <a:ext cx="4156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24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24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162C4-EDD9-4389-A98B-B87ECEA2A816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2194943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5" name="Rectangle 2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TextBox 10"/>
          <p:cNvSpPr txBox="1"/>
          <p:nvPr/>
        </p:nvSpPr>
        <p:spPr>
          <a:xfrm>
            <a:off x="2191843" y="296258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3147254"/>
            <a:ext cx="7956560" cy="1424746"/>
          </a:xfrm>
        </p:spPr>
        <p:txBody>
          <a:bodyPr anchor="t">
            <a:normAutofit/>
          </a:bodyPr>
          <a:lstStyle>
            <a:lvl1pPr algn="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968" y="2268786"/>
            <a:ext cx="7791931" cy="878468"/>
          </a:xfrm>
        </p:spPr>
        <p:txBody>
          <a:bodyPr tIns="0" anchor="b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5059C3-6A89-4494-99FF-5A4D6FFD50EB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7" name="Rectangle 26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7"/>
            <a:ext cx="7950984" cy="10817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605374" y="2052116"/>
            <a:ext cx="3891960" cy="399782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66636" y="2052114"/>
            <a:ext cx="3894222" cy="399782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954B2F-12DE-47F5-8894-472B206D2E1E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2196172" y="641223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9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1" name="Rectangle 20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TextBox 11"/>
          <p:cNvSpPr txBox="1"/>
          <p:nvPr/>
        </p:nvSpPr>
        <p:spPr>
          <a:xfrm>
            <a:off x="2193650" y="636424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09873" y="805818"/>
            <a:ext cx="7956560" cy="1078348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09285" y="2052115"/>
            <a:ext cx="3896467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09285" y="2851331"/>
            <a:ext cx="3893623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666634" y="2052115"/>
            <a:ext cx="3899798" cy="713818"/>
          </a:xfrm>
        </p:spPr>
        <p:txBody>
          <a:bodyPr anchor="b">
            <a:noAutofit/>
          </a:bodyPr>
          <a:lstStyle>
            <a:lvl1pPr marL="0" indent="0" algn="l">
              <a:lnSpc>
                <a:spcPct val="100000"/>
              </a:lnSpc>
              <a:buNone/>
              <a:defRPr sz="2200" b="0" cap="none" baseline="0">
                <a:solidFill>
                  <a:schemeClr val="accent6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66635" y="2851331"/>
            <a:ext cx="3899798" cy="307143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30E46F-7819-4ACF-B48B-48222C2ACC88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4" name="Rectangle 13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AF3416-4057-4DAA-829D-4CA07428D088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2196172" y="641226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1D9284-D300-4297-87F7-E791DCC15DB1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 2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6" name="Rectangle 2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TextBox 9"/>
          <p:cNvSpPr txBox="1"/>
          <p:nvPr/>
        </p:nvSpPr>
        <p:spPr>
          <a:xfrm>
            <a:off x="1554154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0323" y="1282451"/>
            <a:ext cx="2664361" cy="1903241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20154" y="805818"/>
            <a:ext cx="5446278" cy="52441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6154"/>
            <a:ext cx="2664361" cy="2386397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D525BB-DA17-4BA0-B3C8-3AC3ABC827E6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0" name="Rectangle 19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47062" y="3229"/>
            <a:ext cx="4629734" cy="6858000"/>
          </a:xfrm>
          <a:solidFill>
            <a:schemeClr val="tx1">
              <a:alpha val="10000"/>
            </a:schemeClr>
          </a:solidFill>
          <a:ln w="9525" cap="sq">
            <a:noFill/>
            <a:miter lim="800000"/>
          </a:ln>
          <a:effectLst/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10" name="TextBox 9"/>
          <p:cNvSpPr txBox="1"/>
          <p:nvPr/>
        </p:nvSpPr>
        <p:spPr>
          <a:xfrm>
            <a:off x="1554686" y="1127550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1241" y="1282452"/>
            <a:ext cx="3970986" cy="1900473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70322" y="3182928"/>
            <a:ext cx="3971874" cy="2386394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C4C9A-3960-41CF-A4E9-2A8FB932454B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>
            <a:off x="2194236" y="641225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4091" cy="107722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57E33E-8B18-4087-B112-809917729534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1004479" y="0"/>
            <a:ext cx="10372316" cy="6858000"/>
          </a:xfrm>
          <a:prstGeom prst="rect">
            <a:avLst/>
          </a:prstGeom>
          <a:solidFill>
            <a:schemeClr val="bg2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6" name="Rectangle 15"/>
          <p:cNvSpPr/>
          <p:nvPr/>
        </p:nvSpPr>
        <p:spPr>
          <a:xfrm>
            <a:off x="11377328" y="0"/>
            <a:ext cx="27432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extBox 8"/>
          <p:cNvSpPr txBox="1"/>
          <p:nvPr/>
        </p:nvSpPr>
        <p:spPr>
          <a:xfrm rot="5400000">
            <a:off x="10337141" y="416061"/>
            <a:ext cx="4156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solidFill>
                  <a:schemeClr val="accent6"/>
                </a:solidFill>
                <a:latin typeface="Wingdings 3" panose="05040102010807070707" pitchFamily="18" charset="2"/>
              </a:rPr>
              <a:t>z</a:t>
            </a:r>
            <a:endParaRPr lang="en-US" sz="1000" dirty="0">
              <a:solidFill>
                <a:schemeClr val="accent6"/>
              </a:solidFill>
              <a:latin typeface="MS Shell Dlg 2" panose="020B0604030504040204" pitchFamily="34" charset="0"/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39380" y="805818"/>
            <a:ext cx="1326519" cy="5244126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608751" y="970410"/>
            <a:ext cx="6466903" cy="507953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FE419-2371-464F-8239-3959401C3561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1794" y="2105202"/>
            <a:ext cx="9360205" cy="4752798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9867" cy="685800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0" y="0"/>
            <a:ext cx="964174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611808" y="808056"/>
            <a:ext cx="7958331" cy="1077229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73599" y="2052116"/>
            <a:ext cx="7796540" cy="3997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Sixth level</a:t>
            </a:r>
          </a:p>
          <a:p>
            <a:pPr lvl="6"/>
            <a:r>
              <a:rPr lang="en-US" dirty="0"/>
              <a:t>Seventh level</a:t>
            </a:r>
          </a:p>
          <a:p>
            <a:pPr lvl="7"/>
            <a:r>
              <a:rPr lang="en-US" dirty="0"/>
              <a:t>Eigth level</a:t>
            </a:r>
          </a:p>
          <a:p>
            <a:pPr lvl="8"/>
            <a:r>
              <a:rPr lang="en-US" dirty="0"/>
              <a:t>Ninth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-810065" y="5270604"/>
            <a:ext cx="2662729" cy="182880"/>
          </a:xfrm>
          <a:prstGeom prst="rect">
            <a:avLst/>
          </a:prstGeom>
        </p:spPr>
        <p:txBody>
          <a:bodyPr vert="horz" lIns="91440" tIns="18288" rIns="91440" bIns="45720" rtlCol="0" anchor="t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fld id="{3CBC1C18-307B-4F68-A007-B5B542270E8D}" type="datetimeFigureOut">
              <a:rPr lang="en-US" dirty="0"/>
              <a:t>9/24/2024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-2237130" y="3661144"/>
            <a:ext cx="5885352" cy="179176"/>
          </a:xfrm>
          <a:prstGeom prst="rect">
            <a:avLst/>
          </a:prstGeom>
        </p:spPr>
        <p:txBody>
          <a:bodyPr vert="horz" lIns="91440" tIns="45720" rIns="91440" bIns="18288" rtlCol="0" anchor="b"/>
          <a:lstStyle>
            <a:lvl1pPr algn="r">
              <a:defRPr sz="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58407" y="164592"/>
            <a:ext cx="636727" cy="322851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962042" y="0"/>
            <a:ext cx="45719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34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344488" indent="-344488" algn="l" defTabSz="914400" rtl="0" eaLnBrk="1" latinLnBrk="0" hangingPunct="1">
        <a:lnSpc>
          <a:spcPct val="120000"/>
        </a:lnSpc>
        <a:spcBef>
          <a:spcPts val="10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953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8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588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09738" indent="-33813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4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173288" indent="-34448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642616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108960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575304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041648" indent="-338328" algn="l" defTabSz="914400" rtl="0" eaLnBrk="1" latinLnBrk="0" hangingPunct="1">
        <a:lnSpc>
          <a:spcPct val="120000"/>
        </a:lnSpc>
        <a:spcBef>
          <a:spcPts val="500"/>
        </a:spcBef>
        <a:spcAft>
          <a:spcPts val="600"/>
        </a:spcAft>
        <a:buClr>
          <a:schemeClr val="accent6"/>
        </a:buClr>
        <a:buSzPct val="90000"/>
        <a:buFont typeface="Wingdings" panose="05000000000000000000" pitchFamily="2" charset="2"/>
        <a:buChar char="§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3200" dirty="0" err="1" smtClean="0"/>
              <a:t>Cloverlea</a:t>
            </a:r>
            <a:r>
              <a:rPr lang="en-GB" sz="3200" dirty="0" smtClean="0"/>
              <a:t> primary school proposed </a:t>
            </a:r>
            <a:r>
              <a:rPr lang="en-GB" sz="3200" dirty="0" err="1" smtClean="0"/>
              <a:t>academisation</a:t>
            </a:r>
            <a:r>
              <a:rPr lang="en-GB" sz="3200" dirty="0" smtClean="0"/>
              <a:t> consultation</a:t>
            </a:r>
            <a:br>
              <a:rPr lang="en-GB" sz="3200" dirty="0" smtClean="0"/>
            </a:br>
            <a:r>
              <a:rPr lang="en-GB" sz="1800" dirty="0" smtClean="0"/>
              <a:t>23</a:t>
            </a:r>
            <a:r>
              <a:rPr lang="en-GB" sz="1800" baseline="30000" dirty="0" smtClean="0"/>
              <a:t>rd</a:t>
            </a:r>
            <a:r>
              <a:rPr lang="en-GB" sz="1800" dirty="0" smtClean="0"/>
              <a:t> September 2024 </a:t>
            </a:r>
            <a:endParaRPr lang="en-TT" sz="18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T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9188" y="1543224"/>
            <a:ext cx="1655888" cy="1885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1183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Our journey </a:t>
            </a:r>
            <a:endParaRPr lang="en-TT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June 2022 and after…</a:t>
            </a:r>
          </a:p>
          <a:p>
            <a:r>
              <a:rPr lang="en-GB" dirty="0" smtClean="0"/>
              <a:t>What was the challenge?</a:t>
            </a:r>
          </a:p>
          <a:p>
            <a:r>
              <a:rPr lang="en-GB" dirty="0" smtClean="0"/>
              <a:t>Transparency </a:t>
            </a:r>
          </a:p>
          <a:p>
            <a:endParaRPr lang="en-TT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64761" y="2461532"/>
            <a:ext cx="3751942" cy="21104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7338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Values led / Values driven</a:t>
            </a:r>
            <a:endParaRPr lang="en-TT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6643" y="2324700"/>
            <a:ext cx="7796212" cy="2443007"/>
          </a:xfrm>
        </p:spPr>
      </p:pic>
    </p:spTree>
    <p:extLst>
      <p:ext uri="{BB962C8B-B14F-4D97-AF65-F5344CB8AC3E}">
        <p14:creationId xmlns:p14="http://schemas.microsoft.com/office/powerpoint/2010/main" val="12032108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Timeline of support </a:t>
            </a:r>
            <a:endParaRPr lang="en-T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Initial support and delegation</a:t>
            </a:r>
          </a:p>
          <a:p>
            <a:r>
              <a:rPr lang="en-GB" dirty="0" smtClean="0"/>
              <a:t>Change in Governance enabled LA’s and Regional director’s choice for our school</a:t>
            </a:r>
          </a:p>
          <a:p>
            <a:r>
              <a:rPr lang="en-GB" dirty="0" smtClean="0"/>
              <a:t>Values aligned – immediacy in ‘with’ not ‘to’ approach</a:t>
            </a:r>
            <a:endParaRPr lang="en-T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9410" y="171450"/>
            <a:ext cx="2857500" cy="2857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1053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it looked / felt like?</a:t>
            </a:r>
            <a:endParaRPr lang="en-T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i="1" dirty="0" smtClean="0"/>
              <a:t>Challenging</a:t>
            </a:r>
          </a:p>
          <a:p>
            <a:r>
              <a:rPr lang="en-GB" i="1" dirty="0" smtClean="0"/>
              <a:t>Supportive </a:t>
            </a:r>
          </a:p>
          <a:p>
            <a:r>
              <a:rPr lang="en-GB" i="1" dirty="0" smtClean="0"/>
              <a:t>Engaging</a:t>
            </a:r>
          </a:p>
          <a:p>
            <a:r>
              <a:rPr lang="en-GB" i="1" dirty="0" smtClean="0"/>
              <a:t>Rebuild confidence </a:t>
            </a:r>
          </a:p>
          <a:p>
            <a:r>
              <a:rPr lang="en-GB" i="1" dirty="0" smtClean="0"/>
              <a:t>Innovative </a:t>
            </a:r>
          </a:p>
          <a:p>
            <a:r>
              <a:rPr lang="en-GB" i="1" dirty="0" smtClean="0"/>
              <a:t>Passionate</a:t>
            </a:r>
          </a:p>
          <a:p>
            <a:r>
              <a:rPr lang="en-GB" i="1" dirty="0" smtClean="0"/>
              <a:t>Collaborative</a:t>
            </a:r>
            <a:endParaRPr lang="en-TT" i="1" dirty="0"/>
          </a:p>
        </p:txBody>
      </p:sp>
    </p:spTree>
    <p:extLst>
      <p:ext uri="{BB962C8B-B14F-4D97-AF65-F5344CB8AC3E}">
        <p14:creationId xmlns:p14="http://schemas.microsoft.com/office/powerpoint/2010/main" val="3626587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Change of thinking …</a:t>
            </a:r>
            <a:endParaRPr lang="en-T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Long term benefits </a:t>
            </a:r>
          </a:p>
          <a:p>
            <a:r>
              <a:rPr lang="en-GB" dirty="0" smtClean="0"/>
              <a:t>Constant collaboration</a:t>
            </a:r>
          </a:p>
          <a:p>
            <a:r>
              <a:rPr lang="en-GB" dirty="0" smtClean="0"/>
              <a:t>Solution focused</a:t>
            </a:r>
          </a:p>
          <a:p>
            <a:r>
              <a:rPr lang="en-GB" dirty="0" smtClean="0"/>
              <a:t>Record of achievement</a:t>
            </a:r>
          </a:p>
          <a:p>
            <a:r>
              <a:rPr lang="en-GB" dirty="0" smtClean="0"/>
              <a:t>Due Diligence in an educational/professional sense</a:t>
            </a:r>
          </a:p>
          <a:p>
            <a:r>
              <a:rPr lang="en-GB" dirty="0" smtClean="0"/>
              <a:t>Genuine partnership – invested in our children</a:t>
            </a:r>
            <a:endParaRPr lang="en-TT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89966" y="1346670"/>
            <a:ext cx="3093947" cy="30939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240500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situation</a:t>
            </a:r>
            <a:endParaRPr lang="en-T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Context of last academic year  - deficit budget</a:t>
            </a:r>
          </a:p>
          <a:p>
            <a:r>
              <a:rPr lang="en-GB" dirty="0" smtClean="0"/>
              <a:t>Context of National educational landscape  - meeting April 2024 – direction of travel</a:t>
            </a:r>
          </a:p>
          <a:p>
            <a:r>
              <a:rPr lang="en-GB" dirty="0" smtClean="0"/>
              <a:t>Collaborative community – economies of scale, tapping into expertise internally not externally.</a:t>
            </a:r>
          </a:p>
          <a:p>
            <a:r>
              <a:rPr lang="en-GB" dirty="0" smtClean="0"/>
              <a:t>Benefits in time </a:t>
            </a:r>
            <a:endParaRPr lang="en-TT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1808" y="407957"/>
            <a:ext cx="3196809" cy="2130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01727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adison">
  <a:themeElements>
    <a:clrScheme name="Madison">
      <a:dk1>
        <a:sysClr val="windowText" lastClr="000000"/>
      </a:dk1>
      <a:lt1>
        <a:sysClr val="window" lastClr="FFFFFF"/>
      </a:lt1>
      <a:dk2>
        <a:srgbClr val="1F2D29"/>
      </a:dk2>
      <a:lt2>
        <a:srgbClr val="C5FAEB"/>
      </a:lt2>
      <a:accent1>
        <a:srgbClr val="A1D68B"/>
      </a:accent1>
      <a:accent2>
        <a:srgbClr val="5EC795"/>
      </a:accent2>
      <a:accent3>
        <a:srgbClr val="4DADCF"/>
      </a:accent3>
      <a:accent4>
        <a:srgbClr val="CDB756"/>
      </a:accent4>
      <a:accent5>
        <a:srgbClr val="E29C36"/>
      </a:accent5>
      <a:accent6>
        <a:srgbClr val="8EC0C1"/>
      </a:accent6>
      <a:hlink>
        <a:srgbClr val="6D9D9B"/>
      </a:hlink>
      <a:folHlink>
        <a:srgbClr val="6D8583"/>
      </a:folHlink>
    </a:clrScheme>
    <a:fontScheme name="Madison">
      <a:maj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dison">
      <a:fillStyleLst>
        <a:solidFill>
          <a:schemeClr val="phClr"/>
        </a:solidFill>
        <a:gradFill rotWithShape="1">
          <a:gsLst>
            <a:gs pos="0">
              <a:schemeClr val="phClr">
                <a:tint val="48000"/>
                <a:alpha val="88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4000"/>
                <a:satMod val="130000"/>
                <a:lumMod val="92000"/>
              </a:schemeClr>
            </a:gs>
            <a:gs pos="100000">
              <a:schemeClr val="phClr">
                <a:shade val="76000"/>
                <a:satMod val="130000"/>
                <a:lumMod val="8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adison" id="{025CB5FB-2DD3-45EE-B6F0-CC461540EB19}" vid="{6AC10936-2DFC-4054-9ADF-B5E2C5F8619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TM16401375[[fn=Madison]]</Template>
  <TotalTime>54</TotalTime>
  <Words>143</Words>
  <Application>Microsoft Office PowerPoint</Application>
  <PresentationFormat>Widescreen</PresentationFormat>
  <Paragraphs>30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MS Shell Dlg 2</vt:lpstr>
      <vt:lpstr>Wingdings</vt:lpstr>
      <vt:lpstr>Wingdings 3</vt:lpstr>
      <vt:lpstr>Madison</vt:lpstr>
      <vt:lpstr>Cloverlea primary school proposed academisation consultation 23rd September 2024 </vt:lpstr>
      <vt:lpstr>Our journey </vt:lpstr>
      <vt:lpstr> Values led / Values driven</vt:lpstr>
      <vt:lpstr>Timeline of support </vt:lpstr>
      <vt:lpstr>What it looked / felt like?</vt:lpstr>
      <vt:lpstr>Change of thinking …</vt:lpstr>
      <vt:lpstr>Financial situation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Cloverlea primary school proposed academisation consultation</dc:title>
  <dc:creator>Chris Mcconnell</dc:creator>
  <cp:lastModifiedBy>Chris Mcconnell</cp:lastModifiedBy>
  <cp:revision>6</cp:revision>
  <dcterms:created xsi:type="dcterms:W3CDTF">2024-09-19T12:50:11Z</dcterms:created>
  <dcterms:modified xsi:type="dcterms:W3CDTF">2024-09-24T09:18:20Z</dcterms:modified>
</cp:coreProperties>
</file>