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81" r:id="rId6"/>
    <p:sldId id="278" r:id="rId7"/>
    <p:sldId id="276" r:id="rId8"/>
    <p:sldId id="277" r:id="rId9"/>
    <p:sldId id="279" r:id="rId10"/>
    <p:sldId id="261" r:id="rId11"/>
    <p:sldId id="280" r:id="rId12"/>
    <p:sldId id="266" r:id="rId13"/>
    <p:sldId id="284" r:id="rId14"/>
    <p:sldId id="282" r:id="rId15"/>
    <p:sldId id="267" r:id="rId16"/>
    <p:sldId id="260" r:id="rId17"/>
    <p:sldId id="289" r:id="rId18"/>
    <p:sldId id="292" r:id="rId19"/>
    <p:sldId id="274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F9BD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320" y="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8B3F1A-386C-476A-89FB-03870279CEA1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D86A9E-8420-4FF5-A6D1-57571A2451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76357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0"/>
            <a:ext cx="9144677" cy="6858000"/>
            <a:chOff x="0" y="0"/>
            <a:chExt cx="9144677" cy="6858000"/>
          </a:xfrm>
        </p:grpSpPr>
        <p:pic>
          <p:nvPicPr>
            <p:cNvPr id="8" name="Picture 7" descr="SD-PanelTitle-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1515532" y="1520422"/>
              <a:ext cx="6112935" cy="3818468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2" name="Picture 11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>
              <a:off x="0" y="3128434"/>
              <a:ext cx="1664208" cy="612648"/>
            </a:xfrm>
            <a:prstGeom prst="rect">
              <a:avLst/>
            </a:prstGeom>
          </p:spPr>
        </p:pic>
        <p:pic>
          <p:nvPicPr>
            <p:cNvPr id="13" name="Picture 12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>
              <a:off x="7480469" y="3128434"/>
              <a:ext cx="1664208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1934" y="1811863"/>
            <a:ext cx="5308866" cy="1515533"/>
          </a:xfrm>
        </p:spPr>
        <p:txBody>
          <a:bodyPr anchor="b">
            <a:noAutofit/>
          </a:bodyPr>
          <a:lstStyle>
            <a:lvl1pPr algn="ctr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1934" y="3598327"/>
            <a:ext cx="5308866" cy="1377651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65417" y="5054602"/>
            <a:ext cx="673276" cy="279400"/>
          </a:xfrm>
        </p:spPr>
        <p:txBody>
          <a:bodyPr/>
          <a:lstStyle/>
          <a:p>
            <a:fld id="{CA2E7300-E61D-483D-A8FA-DB2A092C90E4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21934" y="5054602"/>
            <a:ext cx="4064860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7317" y="5054602"/>
            <a:ext cx="413483" cy="279400"/>
          </a:xfrm>
        </p:spPr>
        <p:txBody>
          <a:bodyPr/>
          <a:lstStyle/>
          <a:p>
            <a:fld id="{D818D988-FC45-42F8-9F66-796C93AB7A5E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019825" y="3471329"/>
            <a:ext cx="511308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0869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E7300-E61D-483D-A8FA-DB2A092C90E4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8D988-FC45-42F8-9F66-796C93AB7A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55145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465" y="1641413"/>
            <a:ext cx="6595534" cy="1822514"/>
          </a:xfrm>
        </p:spPr>
        <p:txBody>
          <a:bodyPr anchor="b">
            <a:normAutofit/>
          </a:bodyPr>
          <a:lstStyle>
            <a:lvl1pPr algn="ct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78465" y="3734859"/>
            <a:ext cx="6595534" cy="1090015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E7300-E61D-483D-A8FA-DB2A092C90E4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8D988-FC45-42F8-9F66-796C93AB7A5E}" type="slidenum">
              <a:rPr lang="en-GB" smtClean="0"/>
              <a:t>‹#›</a:t>
            </a:fld>
            <a:endParaRPr lang="en-GB"/>
          </a:p>
        </p:txBody>
      </p:sp>
      <p:cxnSp>
        <p:nvCxnSpPr>
          <p:cNvPr id="31" name="Straight Connector 30"/>
          <p:cNvCxnSpPr/>
          <p:nvPr/>
        </p:nvCxnSpPr>
        <p:spPr>
          <a:xfrm>
            <a:off x="1278466" y="3599392"/>
            <a:ext cx="659553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728042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6866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152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E7300-E61D-483D-A8FA-DB2A092C90E4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8D988-FC45-42F8-9F66-796C93AB7A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9789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76868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1832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1832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E7300-E61D-483D-A8FA-DB2A092C90E4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8D988-FC45-42F8-9F66-796C93AB7A5E}" type="slidenum">
              <a:rPr lang="en-GB" smtClean="0"/>
              <a:t>‹#›</a:t>
            </a:fld>
            <a:endParaRPr lang="en-GB"/>
          </a:p>
        </p:txBody>
      </p:sp>
      <p:cxnSp>
        <p:nvCxnSpPr>
          <p:cNvPr id="41" name="Straight Connector 40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828342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15337"/>
            <a:ext cx="6798735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E7300-E61D-483D-A8FA-DB2A092C90E4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8D988-FC45-42F8-9F66-796C93AB7A5E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96995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E7300-E61D-483D-A8FA-DB2A092C90E4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8D988-FC45-42F8-9F66-796C93AB7A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8710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388534"/>
            <a:ext cx="2536798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0062" y="982132"/>
            <a:ext cx="3855539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031065"/>
            <a:ext cx="2536798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E7300-E61D-483D-A8FA-DB2A092C90E4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8D988-FC45-42F8-9F66-796C93AB7A5E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278466" y="2912533"/>
            <a:ext cx="233359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75508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883832"/>
            <a:ext cx="3632202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069" y="1032933"/>
            <a:ext cx="2929463" cy="4792136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255432"/>
            <a:ext cx="3632201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E7300-E61D-483D-A8FA-DB2A092C90E4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8D988-FC45-42F8-9F66-796C93AB7A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17725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4815415"/>
            <a:ext cx="6798734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26260" y="1032933"/>
            <a:ext cx="7091482" cy="33612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6" y="5382153"/>
            <a:ext cx="6798734" cy="49371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E7300-E61D-483D-A8FA-DB2A092C90E4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8D988-FC45-42F8-9F66-796C93AB7A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42448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06873"/>
            <a:ext cx="6798734" cy="309786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275666"/>
            <a:ext cx="6798736" cy="160020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E7300-E61D-483D-A8FA-DB2A092C90E4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8D988-FC45-42F8-9F66-796C93AB7A5E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5" y="4140199"/>
            <a:ext cx="66064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56895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4333" y="982132"/>
            <a:ext cx="6400250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00200" y="3352799"/>
            <a:ext cx="5892798" cy="651933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3" y="4343400"/>
            <a:ext cx="6798738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E7300-E61D-483D-A8FA-DB2A092C90E4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8D988-FC45-42F8-9F66-796C93AB7A5E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49969" y="905362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33503" y="2827870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278466" y="4140199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148968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9" y="3308581"/>
            <a:ext cx="679872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4777381"/>
            <a:ext cx="679873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E7300-E61D-483D-A8FA-DB2A092C90E4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8D988-FC45-42F8-9F66-796C93AB7A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833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9416" y="982132"/>
            <a:ext cx="632516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639312"/>
            <a:ext cx="6798730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529667"/>
            <a:ext cx="6798736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E7300-E61D-483D-A8FA-DB2A092C90E4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8D988-FC45-42F8-9F66-796C93AB7A5E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78060" y="89689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49796" y="260772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278466" y="342900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977686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82131"/>
            <a:ext cx="6798734" cy="2294467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3200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566160"/>
            <a:ext cx="6798730" cy="90525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6" y="4470400"/>
            <a:ext cx="6798734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E7300-E61D-483D-A8FA-DB2A092C90E4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8D988-FC45-42F8-9F66-796C93AB7A5E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9" y="3429000"/>
            <a:ext cx="6606421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34486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5" y="2490135"/>
            <a:ext cx="6798736" cy="3385733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E7300-E61D-483D-A8FA-DB2A092C90E4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8D988-FC45-42F8-9F66-796C93AB7A5E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60642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312477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56667" y="906873"/>
            <a:ext cx="1618930" cy="496899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7" y="906873"/>
            <a:ext cx="4915509" cy="4968993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E7300-E61D-483D-A8FA-DB2A092C90E4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8D988-FC45-42F8-9F66-796C93AB7A5E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6245512" y="906873"/>
            <a:ext cx="0" cy="4968993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534527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52467" cy="6858000"/>
            <a:chOff x="0" y="0"/>
            <a:chExt cx="9152467" cy="6858000"/>
          </a:xfrm>
        </p:grpSpPr>
        <p:pic>
          <p:nvPicPr>
            <p:cNvPr id="8" name="Picture 7" descr="S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53888" y="542807"/>
              <a:ext cx="8039776" cy="5756392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>
              <a:off x="0" y="3128434"/>
              <a:ext cx="68580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>
              <a:off x="8466667" y="3128434"/>
              <a:ext cx="68580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2490135"/>
            <a:ext cx="6798736" cy="344499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A2E7300-E61D-483D-A8FA-DB2A092C90E4}" type="datetimeFigureOut">
              <a:rPr lang="en-GB" smtClean="0"/>
              <a:t>02/10/2024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818D988-FC45-42F8-9F66-796C93AB7A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01267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476672"/>
            <a:ext cx="7772400" cy="1470025"/>
          </a:xfrm>
        </p:spPr>
        <p:txBody>
          <a:bodyPr/>
          <a:lstStyle/>
          <a:p>
            <a:r>
              <a:rPr lang="en-GB" u="sng" dirty="0">
                <a:latin typeface="Comic Sans MS" panose="030F0702030302020204" pitchFamily="66" charset="0"/>
              </a:rPr>
              <a:t>Welcome to our reading workshop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59632" y="5050266"/>
            <a:ext cx="6400800" cy="1752600"/>
          </a:xfrm>
        </p:spPr>
        <p:txBody>
          <a:bodyPr/>
          <a:lstStyle/>
          <a:p>
            <a:endParaRPr lang="en-GB" dirty="0"/>
          </a:p>
          <a:p>
            <a:r>
              <a:rPr lang="en-GB" u="sng" dirty="0">
                <a:solidFill>
                  <a:schemeClr val="tx1"/>
                </a:solidFill>
                <a:latin typeface="Comic Sans MS" panose="030F0702030302020204" pitchFamily="66" charset="0"/>
              </a:rPr>
              <a:t>Mr Horan </a:t>
            </a:r>
          </a:p>
        </p:txBody>
      </p:sp>
      <p:pic>
        <p:nvPicPr>
          <p:cNvPr id="1026" name="Picture 2" descr="Hannah More Primary School - Phonics">
            <a:extLst>
              <a:ext uri="{FF2B5EF4-FFF2-40B4-BE49-F238E27FC236}">
                <a16:creationId xmlns:a16="http://schemas.microsoft.com/office/drawing/2014/main" id="{9C64FFBE-68F9-432A-AE95-1AF4B775E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0032" y="2170266"/>
            <a:ext cx="4320000" cy="28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13797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Comic Sans MS" panose="030F0702030302020204" pitchFamily="66" charset="0"/>
              </a:rPr>
              <a:t>Aims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To discover how to teach reading</a:t>
            </a:r>
          </a:p>
          <a:p>
            <a:r>
              <a:rPr lang="en-GB" dirty="0">
                <a:latin typeface="Comic Sans MS" panose="030F0702030302020204" pitchFamily="66" charset="0"/>
              </a:rPr>
              <a:t>To understand phonics</a:t>
            </a:r>
          </a:p>
          <a:p>
            <a:r>
              <a:rPr lang="en-GB" dirty="0">
                <a:latin typeface="Comic Sans MS" panose="030F0702030302020204" pitchFamily="66" charset="0"/>
              </a:rPr>
              <a:t>To provide ideas to support reading development at home</a:t>
            </a:r>
          </a:p>
        </p:txBody>
      </p:sp>
    </p:spTree>
    <p:extLst>
      <p:ext uri="{BB962C8B-B14F-4D97-AF65-F5344CB8AC3E}">
        <p14:creationId xmlns:p14="http://schemas.microsoft.com/office/powerpoint/2010/main" val="22492774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Comic Sans MS" panose="030F0702030302020204" pitchFamily="66" charset="0"/>
              </a:rPr>
              <a:t>Never too young!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Speaking and listening</a:t>
            </a:r>
          </a:p>
          <a:p>
            <a:r>
              <a:rPr lang="en-GB" dirty="0">
                <a:latin typeface="Comic Sans MS" panose="030F0702030302020204" pitchFamily="66" charset="0"/>
              </a:rPr>
              <a:t>Love of reading</a:t>
            </a:r>
          </a:p>
          <a:p>
            <a:r>
              <a:rPr lang="en-GB" dirty="0">
                <a:latin typeface="Comic Sans MS" panose="030F0702030302020204" pitchFamily="66" charset="0"/>
              </a:rPr>
              <a:t>Building story language and vocabulary</a:t>
            </a:r>
          </a:p>
          <a:p>
            <a:r>
              <a:rPr lang="en-GB" dirty="0">
                <a:latin typeface="Comic Sans MS" panose="030F0702030302020204" pitchFamily="66" charset="0"/>
              </a:rPr>
              <a:t>Seeing how to read books</a:t>
            </a:r>
          </a:p>
          <a:p>
            <a:r>
              <a:rPr lang="en-GB" dirty="0">
                <a:latin typeface="Comic Sans MS" panose="030F0702030302020204" pitchFamily="66" charset="0"/>
              </a:rPr>
              <a:t>Reading for a purpose</a:t>
            </a:r>
          </a:p>
          <a:p>
            <a:r>
              <a:rPr lang="en-GB" dirty="0">
                <a:latin typeface="Comic Sans MS" panose="030F0702030302020204" pitchFamily="66" charset="0"/>
              </a:rPr>
              <a:t>Confidence</a:t>
            </a:r>
          </a:p>
        </p:txBody>
      </p:sp>
    </p:spTree>
    <p:extLst>
      <p:ext uri="{BB962C8B-B14F-4D97-AF65-F5344CB8AC3E}">
        <p14:creationId xmlns:p14="http://schemas.microsoft.com/office/powerpoint/2010/main" val="40849417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What can you do to support your child at home?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Talk to them</a:t>
            </a:r>
          </a:p>
          <a:p>
            <a:r>
              <a:rPr lang="en-GB" dirty="0">
                <a:latin typeface="Comic Sans MS" panose="030F0702030302020204" pitchFamily="66" charset="0"/>
              </a:rPr>
              <a:t>Model and expect good listening</a:t>
            </a:r>
          </a:p>
          <a:p>
            <a:r>
              <a:rPr lang="en-GB" dirty="0">
                <a:latin typeface="Comic Sans MS" panose="030F0702030302020204" pitchFamily="66" charset="0"/>
              </a:rPr>
              <a:t>Encourage the understanding and use of new vocabulary </a:t>
            </a:r>
          </a:p>
          <a:p>
            <a:r>
              <a:rPr lang="en-GB" dirty="0">
                <a:latin typeface="Comic Sans MS" panose="030F0702030302020204" pitchFamily="66" charset="0"/>
              </a:rPr>
              <a:t>Sing songs, rhymes and read poems, enjoying rhyme and rhythm of words.</a:t>
            </a:r>
          </a:p>
          <a:p>
            <a:r>
              <a:rPr lang="en-GB" dirty="0">
                <a:latin typeface="Comic Sans MS" panose="030F0702030302020204" pitchFamily="66" charset="0"/>
              </a:rPr>
              <a:t>Read to your child regularly and develop their story language  </a:t>
            </a:r>
          </a:p>
          <a:p>
            <a:r>
              <a:rPr lang="en-GB" dirty="0">
                <a:latin typeface="Comic Sans MS" panose="030F0702030302020204" pitchFamily="66" charset="0"/>
              </a:rPr>
              <a:t>Let them see you reading </a:t>
            </a:r>
          </a:p>
          <a:p>
            <a:r>
              <a:rPr lang="en-GB" dirty="0">
                <a:latin typeface="Comic Sans MS" panose="030F0702030302020204" pitchFamily="66" charset="0"/>
              </a:rPr>
              <a:t>Praise and encourage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60335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D20D22-6DEB-45F7-B3F9-3C76DF9201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What is your favourite childrens book?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90E74E-2B0E-4EC6-9983-A1FD0F8E03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*Share with the person next to you</a:t>
            </a:r>
          </a:p>
        </p:txBody>
      </p:sp>
    </p:spTree>
    <p:extLst>
      <p:ext uri="{BB962C8B-B14F-4D97-AF65-F5344CB8AC3E}">
        <p14:creationId xmlns:p14="http://schemas.microsoft.com/office/powerpoint/2010/main" val="24600121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231C9E-7A41-48BE-AF5C-2D117BCE60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What are the children expected to achieve by the time they finish Reception?</a:t>
            </a:r>
          </a:p>
        </p:txBody>
      </p:sp>
    </p:spTree>
    <p:extLst>
      <p:ext uri="{BB962C8B-B14F-4D97-AF65-F5344CB8AC3E}">
        <p14:creationId xmlns:p14="http://schemas.microsoft.com/office/powerpoint/2010/main" val="9567713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E631FFB0-97FE-4CF1-8BCB-CA3F2CEB28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Comic Sans MS" panose="030F0702030302020204" pitchFamily="66" charset="0"/>
              </a:rPr>
              <a:t>Development Matters-ELG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772334-45BE-47EE-AB45-5112B710AA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u="sng" dirty="0">
                <a:latin typeface="Comic Sans MS" panose="030F0702030302020204" pitchFamily="66" charset="0"/>
              </a:rPr>
              <a:t>Comprehension:</a:t>
            </a:r>
          </a:p>
          <a:p>
            <a:r>
              <a:rPr lang="en-GB" dirty="0">
                <a:latin typeface="Comic Sans MS" panose="030F0702030302020204" pitchFamily="66" charset="0"/>
              </a:rPr>
              <a:t>Demonstrate understanding of what has been read to them by retelling stories and narratives using their own words and recently introduced vocabulary.</a:t>
            </a:r>
          </a:p>
          <a:p>
            <a:r>
              <a:rPr lang="en-GB" dirty="0">
                <a:latin typeface="Comic Sans MS" panose="030F0702030302020204" pitchFamily="66" charset="0"/>
              </a:rPr>
              <a:t>Anticipate (where appropriate) key events in stories.</a:t>
            </a:r>
          </a:p>
          <a:p>
            <a:r>
              <a:rPr lang="en-GB" dirty="0">
                <a:latin typeface="Comic Sans MS" panose="030F0702030302020204" pitchFamily="66" charset="0"/>
              </a:rPr>
              <a:t>Use and understand recently introduced vocabulary during discussions about stories, non-fiction, rhymes and poems and during role play.</a:t>
            </a:r>
          </a:p>
        </p:txBody>
      </p:sp>
    </p:spTree>
    <p:extLst>
      <p:ext uri="{BB962C8B-B14F-4D97-AF65-F5344CB8AC3E}">
        <p14:creationId xmlns:p14="http://schemas.microsoft.com/office/powerpoint/2010/main" val="18484314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F6EBB4A3-5ADA-41D4-88D2-10CF954683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Comic Sans MS" panose="030F0702030302020204" pitchFamily="66" charset="0"/>
              </a:rPr>
              <a:t>Development Matters-ELG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EF2842-33FE-4371-8E51-DF4D82CC65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u="sng" dirty="0">
                <a:latin typeface="Comic Sans MS" panose="030F0702030302020204" pitchFamily="66" charset="0"/>
              </a:rPr>
              <a:t>Word reading: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Say a sound for each letter in the alphabet and at least 10 digraphs.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Read words consistent with their phonic knowledge by sound-blending.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Read aloud simple sentences and books that are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Consistent with their phonic knowledge, including some common exception words.</a:t>
            </a:r>
          </a:p>
        </p:txBody>
      </p:sp>
    </p:spTree>
    <p:extLst>
      <p:ext uri="{BB962C8B-B14F-4D97-AF65-F5344CB8AC3E}">
        <p14:creationId xmlns:p14="http://schemas.microsoft.com/office/powerpoint/2010/main" val="18347287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2095A2-36E3-4238-8AF1-0D42AC78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So how are we going to do this?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2F5A850-2AA4-5F4D-00B1-56A6F0C6BD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79386" y="2490788"/>
            <a:ext cx="4593166" cy="3444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6850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How do we teach reading at school?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Sharing stories, rhymes and songs</a:t>
            </a:r>
          </a:p>
          <a:p>
            <a:r>
              <a:rPr lang="en-GB" dirty="0">
                <a:latin typeface="Comic Sans MS" panose="030F0702030302020204" pitchFamily="66" charset="0"/>
              </a:rPr>
              <a:t>Modelling reading for a purpose</a:t>
            </a:r>
          </a:p>
          <a:p>
            <a:r>
              <a:rPr lang="en-GB" dirty="0">
                <a:latin typeface="Comic Sans MS" panose="030F0702030302020204" pitchFamily="66" charset="0"/>
              </a:rPr>
              <a:t>Words in the environment</a:t>
            </a:r>
          </a:p>
          <a:p>
            <a:r>
              <a:rPr lang="en-GB" dirty="0">
                <a:latin typeface="Comic Sans MS" panose="030F0702030302020204" pitchFamily="66" charset="0"/>
              </a:rPr>
              <a:t>Home reading diary- sound/ library/ reading books</a:t>
            </a:r>
          </a:p>
          <a:p>
            <a:r>
              <a:rPr lang="en-GB" dirty="0">
                <a:latin typeface="Comic Sans MS" panose="030F0702030302020204" pitchFamily="66" charset="0"/>
              </a:rPr>
              <a:t>Daily shared reading and writing opportunities </a:t>
            </a:r>
          </a:p>
          <a:p>
            <a:r>
              <a:rPr lang="en-GB" dirty="0">
                <a:latin typeface="Comic Sans MS" panose="030F0702030302020204" pitchFamily="66" charset="0"/>
              </a:rPr>
              <a:t>2x Weekly small group reading sessions</a:t>
            </a:r>
          </a:p>
          <a:p>
            <a:r>
              <a:rPr lang="en-GB" dirty="0">
                <a:latin typeface="Comic Sans MS" panose="030F0702030302020204" pitchFamily="66" charset="0"/>
              </a:rPr>
              <a:t>Sound booklets </a:t>
            </a:r>
          </a:p>
          <a:p>
            <a:r>
              <a:rPr lang="en-GB" dirty="0">
                <a:latin typeface="Comic Sans MS" panose="030F0702030302020204" pitchFamily="66" charset="0"/>
              </a:rPr>
              <a:t>Half termly one to one reading assessment</a:t>
            </a:r>
          </a:p>
          <a:p>
            <a:r>
              <a:rPr lang="en-GB" dirty="0">
                <a:latin typeface="Comic Sans MS" panose="030F0702030302020204" pitchFamily="66" charset="0"/>
              </a:rPr>
              <a:t>Daily phonic sessions</a:t>
            </a:r>
          </a:p>
        </p:txBody>
      </p:sp>
    </p:spTree>
    <p:extLst>
      <p:ext uri="{BB962C8B-B14F-4D97-AF65-F5344CB8AC3E}">
        <p14:creationId xmlns:p14="http://schemas.microsoft.com/office/powerpoint/2010/main" val="31410119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84D410-14E9-4B0A-A06F-A995323D78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What strategies do we use to support reading?</a:t>
            </a:r>
          </a:p>
        </p:txBody>
      </p:sp>
    </p:spTree>
    <p:extLst>
      <p:ext uri="{BB962C8B-B14F-4D97-AF65-F5344CB8AC3E}">
        <p14:creationId xmlns:p14="http://schemas.microsoft.com/office/powerpoint/2010/main" val="17495231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Strategies taught to children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Can I blend the phonemes to read the word</a:t>
            </a:r>
            <a:r>
              <a:rPr lang="en-GB" dirty="0" smtClean="0">
                <a:latin typeface="Comic Sans MS" panose="030F0702030302020204" pitchFamily="66" charset="0"/>
              </a:rPr>
              <a:t>?-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Does </a:t>
            </a:r>
            <a:r>
              <a:rPr lang="en-GB" dirty="0">
                <a:latin typeface="Comic Sans MS" panose="030F0702030302020204" pitchFamily="66" charset="0"/>
              </a:rPr>
              <a:t>the picture help me?</a:t>
            </a:r>
          </a:p>
          <a:p>
            <a:r>
              <a:rPr lang="en-GB" dirty="0">
                <a:latin typeface="Comic Sans MS" panose="030F0702030302020204" pitchFamily="66" charset="0"/>
              </a:rPr>
              <a:t>Does the word look like another word?</a:t>
            </a:r>
          </a:p>
          <a:p>
            <a:r>
              <a:rPr lang="en-GB" dirty="0">
                <a:latin typeface="Comic Sans MS" panose="030F0702030302020204" pitchFamily="66" charset="0"/>
              </a:rPr>
              <a:t>Can I see a word that I already know in the word?</a:t>
            </a:r>
          </a:p>
          <a:p>
            <a:r>
              <a:rPr lang="en-GB" dirty="0">
                <a:latin typeface="Comic Sans MS" panose="030F0702030302020204" pitchFamily="66" charset="0"/>
              </a:rPr>
              <a:t>Can I read on?</a:t>
            </a:r>
          </a:p>
          <a:p>
            <a:r>
              <a:rPr lang="en-GB" dirty="0">
                <a:latin typeface="Comic Sans MS" panose="030F0702030302020204" pitchFamily="66" charset="0"/>
              </a:rPr>
              <a:t>I need to ask for help!</a:t>
            </a:r>
          </a:p>
        </p:txBody>
      </p:sp>
    </p:spTree>
    <p:extLst>
      <p:ext uri="{BB962C8B-B14F-4D97-AF65-F5344CB8AC3E}">
        <p14:creationId xmlns:p14="http://schemas.microsoft.com/office/powerpoint/2010/main" val="13506111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B5868B-920C-47B4-A070-BABBC10EA9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Comic Sans MS" panose="030F0702030302020204" pitchFamily="66" charset="0"/>
              </a:rPr>
              <a:t>Phonics in Reception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4520451C-7DBD-04D6-81C3-210358604F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56663" y="2905520"/>
            <a:ext cx="2438611" cy="2615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42091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88F9D9-500C-4273-8B78-4F6ACF86A0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Comic Sans MS" panose="030F0702030302020204" pitchFamily="66" charset="0"/>
              </a:rPr>
              <a:t>What is phonics?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B84CB6-03FA-4196-9D70-C261A00B62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A method of teaching people to read by correlating sounds with symbols.</a:t>
            </a: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https://www.littlewandlelettersandsounds.org.uk/resources/for-parents/</a:t>
            </a: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 </a:t>
            </a: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37029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Comic Sans MS" panose="030F0702030302020204" pitchFamily="66" charset="0"/>
              </a:rPr>
              <a:t>Phonics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Structured programme teaching letter sounds and tricky words</a:t>
            </a:r>
          </a:p>
          <a:p>
            <a:r>
              <a:rPr lang="en-GB" dirty="0">
                <a:latin typeface="Comic Sans MS" panose="030F0702030302020204" pitchFamily="66" charset="0"/>
              </a:rPr>
              <a:t>Fast pace, lots of consolidation</a:t>
            </a:r>
          </a:p>
          <a:p>
            <a:r>
              <a:rPr lang="en-GB" dirty="0">
                <a:latin typeface="Comic Sans MS" panose="030F0702030302020204" pitchFamily="66" charset="0"/>
              </a:rPr>
              <a:t>Blending for reading</a:t>
            </a:r>
          </a:p>
          <a:p>
            <a:r>
              <a:rPr lang="en-GB" dirty="0">
                <a:latin typeface="Comic Sans MS" panose="030F0702030302020204" pitchFamily="66" charset="0"/>
              </a:rPr>
              <a:t>Segmenting for writing</a:t>
            </a:r>
          </a:p>
          <a:p>
            <a:r>
              <a:rPr lang="en-GB" dirty="0">
                <a:latin typeface="Comic Sans MS" panose="030F0702030302020204" pitchFamily="66" charset="0"/>
              </a:rPr>
              <a:t>1 session per day</a:t>
            </a:r>
          </a:p>
        </p:txBody>
      </p:sp>
    </p:spTree>
    <p:extLst>
      <p:ext uri="{BB962C8B-B14F-4D97-AF65-F5344CB8AC3E}">
        <p14:creationId xmlns:p14="http://schemas.microsoft.com/office/powerpoint/2010/main" val="6282149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image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1318083"/>
            <a:ext cx="4767222" cy="351173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95736" y="418197"/>
            <a:ext cx="540404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sng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</a:rPr>
              <a:t>How we teach phonics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61812" y="1348483"/>
            <a:ext cx="26404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</a:rPr>
              <a:t>Daily short sessions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83568" y="3053082"/>
            <a:ext cx="33618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</a:rPr>
              <a:t>Specific order of teaching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29173" y="5557901"/>
            <a:ext cx="237597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</a:rPr>
              <a:t>Repeated practice</a:t>
            </a:r>
          </a:p>
        </p:txBody>
      </p:sp>
      <p:pic>
        <p:nvPicPr>
          <p:cNvPr id="16" name="Picture 15" descr="images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3020" y="5340115"/>
            <a:ext cx="1176817" cy="1176817"/>
          </a:xfrm>
          <a:prstGeom prst="rect">
            <a:avLst/>
          </a:prstGeom>
        </p:spPr>
      </p:pic>
      <p:pic>
        <p:nvPicPr>
          <p:cNvPr id="17" name="Picture 16" descr="images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0339" y="5340115"/>
            <a:ext cx="1109978" cy="1109978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7335142" y="5492353"/>
            <a:ext cx="18020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Practice makes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 permanent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693739" y="4753689"/>
            <a:ext cx="186461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Revisit previously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taught sounds at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start of each lesson</a:t>
            </a:r>
          </a:p>
        </p:txBody>
      </p:sp>
    </p:spTree>
    <p:extLst>
      <p:ext uri="{BB962C8B-B14F-4D97-AF65-F5344CB8AC3E}">
        <p14:creationId xmlns:p14="http://schemas.microsoft.com/office/powerpoint/2010/main" val="8140634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83568" y="770765"/>
            <a:ext cx="79928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</a:rPr>
              <a:t>Once children have a secure knowledge of many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</a:rPr>
              <a:t>GPC’s (Grapheme Phoneme Correspondences)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</a:rPr>
              <a:t>and are confidently blending, they will be ready for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</a:rPr>
              <a:t>reading books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mic Sans MS" panose="030F0702030302020204" pitchFamily="66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mic Sans MS" panose="030F0702030302020204" pitchFamily="66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</a:rPr>
              <a:t>Before this they may have wordless books, which develop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</a:rPr>
              <a:t>great language skills and teach children the layout of books and how to handle books.</a:t>
            </a:r>
          </a:p>
        </p:txBody>
      </p:sp>
      <p:pic>
        <p:nvPicPr>
          <p:cNvPr id="7" name="Picture 6" descr="x500_937ce1c2-a586-437a-92b3-aff4249770f7_600x600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4601059"/>
            <a:ext cx="1619263" cy="1531823"/>
          </a:xfrm>
          <a:prstGeom prst="rect">
            <a:avLst/>
          </a:prstGeom>
        </p:spPr>
      </p:pic>
      <p:pic>
        <p:nvPicPr>
          <p:cNvPr id="8" name="Picture 7" descr="x500_2bc7c73f-0e05-4c9b-8c60-96ea2f6917ff_600x600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2397" y="4601059"/>
            <a:ext cx="1558306" cy="1477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0657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27584" y="620688"/>
            <a:ext cx="7908972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</a:rPr>
              <a:t>Reading Practice Books are carefully matched so children can read fluently and independently.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mic Sans MS" panose="030F0702030302020204" pitchFamily="66" charset="0"/>
            </a:endParaRPr>
          </a:p>
          <a:p>
            <a:pPr lvl="0">
              <a:defRPr/>
            </a:pPr>
            <a:r>
              <a:rPr lang="en-GB" sz="2200" dirty="0">
                <a:latin typeface="Comic Sans MS" panose="030F0702030302020204" pitchFamily="66" charset="0"/>
              </a:rPr>
              <a:t>-Children are assessed, then LW matches which books </a:t>
            </a:r>
          </a:p>
          <a:p>
            <a:pPr lvl="0">
              <a:defRPr/>
            </a:pPr>
            <a:r>
              <a:rPr lang="en-GB" sz="2200" dirty="0">
                <a:latin typeface="Comic Sans MS" panose="030F0702030302020204" pitchFamily="66" charset="0"/>
              </a:rPr>
              <a:t>Should be allocated for their secure phonic knowledge</a:t>
            </a: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mic Sans MS" panose="030F0702030302020204" pitchFamily="66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</a:rPr>
              <a:t>When children take their book home to read, they should be 95% fluent.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mic Sans MS" panose="030F0702030302020204" pitchFamily="66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</a:rPr>
              <a:t>Please do not worry that a book is too easy </a:t>
            </a:r>
            <a:r>
              <a:rPr kumimoji="0" lang="mr-IN" sz="2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  <a:cs typeface="Mangal" panose="02040503050203030202" pitchFamily="18" charset="0"/>
              </a:rPr>
              <a:t>–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</a:rPr>
              <a:t> your child needs to develop fluency and confidence in reading. 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200" dirty="0">
              <a:latin typeface="Comic Sans MS" panose="030F0702030302020204" pitchFamily="66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</a:rPr>
              <a:t>Re-reading a book they have had before helps develop fluency </a:t>
            </a:r>
            <a:r>
              <a:rPr kumimoji="0" lang="mr-IN" sz="2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  <a:cs typeface="Mangal" panose="02040503050203030202" pitchFamily="18" charset="0"/>
              </a:rPr>
              <a:t>–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</a:rPr>
              <a:t> this is the goal.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14195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2633" y="3284984"/>
            <a:ext cx="6798734" cy="1303867"/>
          </a:xfrm>
        </p:spPr>
        <p:txBody>
          <a:bodyPr>
            <a:normAutofit fontScale="90000"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Please engage in the activities provided and feel free to ask any  questions that you may have </a:t>
            </a:r>
          </a:p>
        </p:txBody>
      </p:sp>
    </p:spTree>
    <p:extLst>
      <p:ext uri="{BB962C8B-B14F-4D97-AF65-F5344CB8AC3E}">
        <p14:creationId xmlns:p14="http://schemas.microsoft.com/office/powerpoint/2010/main" val="386485352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606</Words>
  <Application>Microsoft Office PowerPoint</Application>
  <PresentationFormat>On-screen Show (4:3)</PresentationFormat>
  <Paragraphs>95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Aptos</vt:lpstr>
      <vt:lpstr>Arial</vt:lpstr>
      <vt:lpstr>Comic Sans MS</vt:lpstr>
      <vt:lpstr>Garamond</vt:lpstr>
      <vt:lpstr>Mangal</vt:lpstr>
      <vt:lpstr>Organic</vt:lpstr>
      <vt:lpstr>Welcome to our reading workshop</vt:lpstr>
      <vt:lpstr>Aims</vt:lpstr>
      <vt:lpstr>Never too young!</vt:lpstr>
      <vt:lpstr>What can you do to support your child at home?</vt:lpstr>
      <vt:lpstr>What is your favourite childrens book?</vt:lpstr>
      <vt:lpstr>What are the children expected to achieve by the time they finish Reception?</vt:lpstr>
      <vt:lpstr>Development Matters-ELG</vt:lpstr>
      <vt:lpstr>Development Matters-ELG</vt:lpstr>
      <vt:lpstr>So how are we going to do this?</vt:lpstr>
      <vt:lpstr>How do we teach reading at school?</vt:lpstr>
      <vt:lpstr>What strategies do we use to support reading?</vt:lpstr>
      <vt:lpstr>Strategies taught to children</vt:lpstr>
      <vt:lpstr>Phonics in Reception</vt:lpstr>
      <vt:lpstr>What is phonics?</vt:lpstr>
      <vt:lpstr>Phonics</vt:lpstr>
      <vt:lpstr>PowerPoint Presentation</vt:lpstr>
      <vt:lpstr>PowerPoint Presentation</vt:lpstr>
      <vt:lpstr>PowerPoint Presentation</vt:lpstr>
      <vt:lpstr>Please engage in the activities provided and feel free to ask any  questions that you may have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our reading workshop.</dc:title>
  <dc:creator>David Horan</dc:creator>
  <cp:lastModifiedBy>Sarah Brogan</cp:lastModifiedBy>
  <cp:revision>14</cp:revision>
  <dcterms:created xsi:type="dcterms:W3CDTF">2015-11-09T13:10:10Z</dcterms:created>
  <dcterms:modified xsi:type="dcterms:W3CDTF">2024-10-02T07:07:53Z</dcterms:modified>
</cp:coreProperties>
</file>