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4" r:id="rId2"/>
    <p:sldId id="285" r:id="rId3"/>
    <p:sldId id="286" r:id="rId4"/>
    <p:sldId id="288" r:id="rId5"/>
    <p:sldId id="289" r:id="rId6"/>
    <p:sldId id="290" r:id="rId7"/>
    <p:sldId id="293" r:id="rId8"/>
    <p:sldId id="295" r:id="rId9"/>
    <p:sldId id="296" r:id="rId10"/>
    <p:sldId id="303" r:id="rId11"/>
    <p:sldId id="297" r:id="rId12"/>
    <p:sldId id="298" r:id="rId13"/>
    <p:sldId id="300" r:id="rId14"/>
    <p:sldId id="302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2" d="100"/>
          <a:sy n="82" d="100"/>
        </p:scale>
        <p:origin x="72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D01C1-04BE-4996-AB3B-C87F51C2A1D7}" type="datetimeFigureOut">
              <a:rPr lang="en-US" smtClean="0"/>
              <a:t>9/15/2025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490F8C-3D0D-4DB1-B2BD-1525EA5CE11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328120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D01C1-04BE-4996-AB3B-C87F51C2A1D7}" type="datetimeFigureOut">
              <a:rPr lang="en-US" smtClean="0"/>
              <a:t>9/15/2025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490F8C-3D0D-4DB1-B2BD-1525EA5CE11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23293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D01C1-04BE-4996-AB3B-C87F51C2A1D7}" type="datetimeFigureOut">
              <a:rPr lang="en-US" smtClean="0"/>
              <a:t>9/15/2025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490F8C-3D0D-4DB1-B2BD-1525EA5CE11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50086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D01C1-04BE-4996-AB3B-C87F51C2A1D7}" type="datetimeFigureOut">
              <a:rPr lang="en-US" smtClean="0"/>
              <a:t>9/15/2025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490F8C-3D0D-4DB1-B2BD-1525EA5CE11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110191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D01C1-04BE-4996-AB3B-C87F51C2A1D7}" type="datetimeFigureOut">
              <a:rPr lang="en-US" smtClean="0"/>
              <a:t>9/15/2025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490F8C-3D0D-4DB1-B2BD-1525EA5CE11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645556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52400"/>
            <a:ext cx="10972800" cy="715962"/>
          </a:xfrm>
        </p:spPr>
        <p:txBody>
          <a:bodyPr>
            <a:normAutofit/>
          </a:bodyPr>
          <a:lstStyle>
            <a:lvl1pPr algn="l">
              <a:defRPr sz="40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D01C1-04BE-4996-AB3B-C87F51C2A1D7}" type="datetimeFigureOut">
              <a:rPr lang="en-US" smtClean="0"/>
              <a:t>9/15/2025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490F8C-3D0D-4DB1-B2BD-1525EA5CE11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363887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D01C1-04BE-4996-AB3B-C87F51C2A1D7}" type="datetimeFigureOut">
              <a:rPr lang="en-US" smtClean="0"/>
              <a:t>9/15/2025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490F8C-3D0D-4DB1-B2BD-1525EA5CE11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346701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D01C1-04BE-4996-AB3B-C87F51C2A1D7}" type="datetimeFigureOut">
              <a:rPr lang="en-US" smtClean="0"/>
              <a:t>9/15/2025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490F8C-3D0D-4DB1-B2BD-1525EA5CE11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542534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D01C1-04BE-4996-AB3B-C87F51C2A1D7}" type="datetimeFigureOut">
              <a:rPr lang="en-US" smtClean="0"/>
              <a:t>9/15/2025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490F8C-3D0D-4DB1-B2BD-1525EA5CE11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195391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D01C1-04BE-4996-AB3B-C87F51C2A1D7}" type="datetimeFigureOut">
              <a:rPr lang="en-US" smtClean="0"/>
              <a:t>9/15/2025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490F8C-3D0D-4DB1-B2BD-1525EA5CE11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753292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D01C1-04BE-4996-AB3B-C87F51C2A1D7}" type="datetimeFigureOut">
              <a:rPr lang="en-US" smtClean="0"/>
              <a:t>9/15/2025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490F8C-3D0D-4DB1-B2BD-1525EA5CE11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4331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0D01C1-04BE-4996-AB3B-C87F51C2A1D7}" type="datetimeFigureOut">
              <a:rPr lang="en-US" smtClean="0"/>
              <a:t>9/15/2025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490F8C-3D0D-4DB1-B2BD-1525EA5CE11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40672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s://www.littlewandle.org.uk/resources/for-parents/#tabnametabBooksComingHome" TargetMode="Externa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http://www.moxa.com/Innovation/images/DT-diagram.jpg"/>
          <p:cNvSpPr>
            <a:spLocks noChangeAspect="1" noChangeArrowheads="1"/>
          </p:cNvSpPr>
          <p:nvPr/>
        </p:nvSpPr>
        <p:spPr bwMode="auto">
          <a:xfrm>
            <a:off x="1587500" y="-1365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B387BE7-F4F7-4659-BE77-69B21B275D86}"/>
              </a:ext>
            </a:extLst>
          </p:cNvPr>
          <p:cNvSpPr txBox="1"/>
          <p:nvPr/>
        </p:nvSpPr>
        <p:spPr>
          <a:xfrm>
            <a:off x="531845" y="304801"/>
            <a:ext cx="10860833" cy="49859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u="sng" dirty="0">
                <a:solidFill>
                  <a:prstClr val="white"/>
                </a:solidFill>
                <a:latin typeface="Comic Sans MS" panose="030F0702030302020204" pitchFamily="66" charset="0"/>
                <a:ea typeface="ChalkyChuck" panose="02000603000000000000" pitchFamily="2" charset="0"/>
              </a:rPr>
              <a:t>Reading in the Early Years</a:t>
            </a:r>
          </a:p>
          <a:p>
            <a:pPr algn="ctr"/>
            <a:r>
              <a:rPr lang="en-GB" sz="6000" u="sng" dirty="0">
                <a:solidFill>
                  <a:prstClr val="white"/>
                </a:solidFill>
                <a:latin typeface="Comic Sans MS" panose="030F0702030302020204" pitchFamily="66" charset="0"/>
                <a:ea typeface="ChalkyChuck" panose="02000603000000000000" pitchFamily="2" charset="0"/>
              </a:rPr>
              <a:t>Nursery</a:t>
            </a:r>
          </a:p>
          <a:p>
            <a:pPr algn="ctr"/>
            <a:endParaRPr lang="en-GB" dirty="0">
              <a:solidFill>
                <a:prstClr val="white"/>
              </a:solidFill>
              <a:latin typeface="Sassoon Infant Rg" panose="02000503030000020003" pitchFamily="2" charset="0"/>
              <a:ea typeface="Sassoon Infant Rg" panose="02000503030000020003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solidFill>
                <a:prstClr val="white"/>
              </a:solidFill>
              <a:latin typeface="Sassoon Infant Rg" panose="02000503030000020003" pitchFamily="2" charset="0"/>
              <a:ea typeface="Sassoon Infant Rg" panose="02000503030000020003" pitchFamily="2" charset="0"/>
            </a:endParaRPr>
          </a:p>
          <a:p>
            <a:endParaRPr lang="en-GB" dirty="0">
              <a:solidFill>
                <a:prstClr val="white"/>
              </a:solidFill>
              <a:latin typeface="Sassoon Infant Rg" panose="02000503030000020003" pitchFamily="2" charset="0"/>
              <a:ea typeface="Sassoon Infant Rg" panose="02000503030000020003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solidFill>
                <a:prstClr val="white"/>
              </a:solidFill>
              <a:latin typeface="Sassoon Infant Rg" panose="02000503030000020003" pitchFamily="2" charset="0"/>
              <a:ea typeface="Sassoon Infant Rg" panose="02000503030000020003" pitchFamily="2" charset="0"/>
            </a:endParaRPr>
          </a:p>
          <a:p>
            <a:endParaRPr lang="en-GB" dirty="0">
              <a:solidFill>
                <a:prstClr val="white"/>
              </a:solidFill>
              <a:latin typeface="Sassoon Infant Rg" panose="02000503030000020003" pitchFamily="2" charset="0"/>
              <a:ea typeface="Sassoon Infant Rg" panose="02000503030000020003" pitchFamily="2" charset="0"/>
            </a:endParaRPr>
          </a:p>
          <a:p>
            <a:endParaRPr lang="en-GB" dirty="0">
              <a:solidFill>
                <a:prstClr val="white"/>
              </a:solidFill>
              <a:latin typeface="Sassoon Infant Rg" panose="02000503030000020003" pitchFamily="2" charset="0"/>
              <a:ea typeface="Sassoon Infant Rg" panose="02000503030000020003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solidFill>
                <a:prstClr val="white"/>
              </a:solidFill>
              <a:latin typeface="Sassoon Infant Rg" panose="02000503030000020003" pitchFamily="2" charset="0"/>
              <a:ea typeface="Sassoon Infant Rg" panose="02000503030000020003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solidFill>
                <a:prstClr val="white"/>
              </a:solidFill>
              <a:latin typeface="Sassoon Infant Rg" panose="02000503030000020003" pitchFamily="2" charset="0"/>
              <a:ea typeface="Sassoon Infant Rg" panose="02000503030000020003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solidFill>
                <a:prstClr val="white"/>
              </a:solidFill>
              <a:latin typeface="Sassoon Infant Rg" panose="02000503030000020003" pitchFamily="2" charset="0"/>
              <a:ea typeface="Sassoon Infant Rg" panose="02000503030000020003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solidFill>
                <a:prstClr val="white"/>
              </a:solidFill>
              <a:latin typeface="Sassoon Infant Rg" panose="02000503030000020003" pitchFamily="2" charset="0"/>
              <a:ea typeface="Sassoon Infant Rg" panose="02000503030000020003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solidFill>
                <a:prstClr val="white"/>
              </a:solidFill>
              <a:latin typeface="Sassoon Infant Rg" panose="02000503030000020003" pitchFamily="2" charset="0"/>
              <a:ea typeface="Sassoon Infant Rg" panose="02000503030000020003" pitchFamily="2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CDB2FC8-8D38-A348-A016-C13088C9BE8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9322" y="4134923"/>
            <a:ext cx="2481287" cy="213378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0417B24-96C6-D456-1D52-73942F9EDE6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16613" y="3976413"/>
            <a:ext cx="2481287" cy="245080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141C2D3-F9B1-DB87-AF08-943B4CE93C8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41106" y="3903254"/>
            <a:ext cx="2091109" cy="25971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73331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3754A7-BE58-0EBD-69C2-55AEEB1FDA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GB" u="sng" dirty="0">
                <a:latin typeface="Comic Sans MS" panose="030F0702030302020204" pitchFamily="66" charset="0"/>
              </a:rPr>
              <a:t>Aims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9994CA-D692-B9E4-E8BF-EB7C3BF23D3B}"/>
              </a:ext>
            </a:extLst>
          </p:cNvPr>
          <p:cNvSpPr txBox="1"/>
          <p:nvPr/>
        </p:nvSpPr>
        <p:spPr>
          <a:xfrm>
            <a:off x="721567" y="1413063"/>
            <a:ext cx="973182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600" dirty="0">
                <a:solidFill>
                  <a:schemeClr val="bg1"/>
                </a:solidFill>
                <a:latin typeface="Comic Sans MS" panose="030F0702030302020204" pitchFamily="66" charset="0"/>
                <a:ea typeface="Sassoon Infant Rg" panose="02000503030000020003" pitchFamily="2" charset="0"/>
              </a:rPr>
              <a:t>To discover how to teach reading</a:t>
            </a:r>
          </a:p>
          <a:p>
            <a:endParaRPr lang="en-GB" sz="3600" dirty="0">
              <a:solidFill>
                <a:schemeClr val="bg1"/>
              </a:solidFill>
              <a:latin typeface="Comic Sans MS" panose="030F0702030302020204" pitchFamily="66" charset="0"/>
              <a:ea typeface="Sassoon Infant Rg" panose="02000503030000020003" pitchFamily="2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600" dirty="0">
                <a:solidFill>
                  <a:schemeClr val="bg1"/>
                </a:solidFill>
                <a:latin typeface="Comic Sans MS" panose="030F0702030302020204" pitchFamily="66" charset="0"/>
                <a:ea typeface="Sassoon Infant Rg" panose="02000503030000020003" pitchFamily="2" charset="0"/>
              </a:rPr>
              <a:t>To provide ideas to support reading development at home</a:t>
            </a:r>
          </a:p>
        </p:txBody>
      </p:sp>
    </p:spTree>
    <p:extLst>
      <p:ext uri="{BB962C8B-B14F-4D97-AF65-F5344CB8AC3E}">
        <p14:creationId xmlns:p14="http://schemas.microsoft.com/office/powerpoint/2010/main" val="5790448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192ED4-DF10-8B24-5927-4DADB30573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GB" u="sng" dirty="0">
                <a:latin typeface="Comic Sans MS" panose="030F0702030302020204" pitchFamily="66" charset="0"/>
              </a:rPr>
              <a:t>Why is reading so important?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F9E55F3-465B-6726-2BF1-70209F913639}"/>
              </a:ext>
            </a:extLst>
          </p:cNvPr>
          <p:cNvSpPr txBox="1"/>
          <p:nvPr/>
        </p:nvSpPr>
        <p:spPr>
          <a:xfrm>
            <a:off x="721567" y="1413063"/>
            <a:ext cx="9731829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600" dirty="0">
                <a:solidFill>
                  <a:schemeClr val="bg1"/>
                </a:solidFill>
                <a:latin typeface="Comic Sans MS" panose="030F0702030302020204" pitchFamily="66" charset="0"/>
                <a:ea typeface="Sassoon Infant Rg" panose="02000503030000020003" pitchFamily="2" charset="0"/>
              </a:rPr>
              <a:t>Literacy is one of the most important foundations for success in school and life.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3600" dirty="0">
              <a:solidFill>
                <a:schemeClr val="bg1"/>
              </a:solidFill>
              <a:latin typeface="Comic Sans MS" panose="030F0702030302020204" pitchFamily="66" charset="0"/>
              <a:ea typeface="Sassoon Infant Rg" panose="02000503030000020003" pitchFamily="2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600" dirty="0">
                <a:solidFill>
                  <a:schemeClr val="bg1"/>
                </a:solidFill>
                <a:latin typeface="Comic Sans MS" panose="030F0702030302020204" pitchFamily="66" charset="0"/>
                <a:ea typeface="Sassoon Infant Rg" panose="02000503030000020003" pitchFamily="2" charset="0"/>
              </a:rPr>
              <a:t>Research has shown that literacy levels affect opportunities in life for education, employment, income and wellbeing.</a:t>
            </a:r>
          </a:p>
        </p:txBody>
      </p:sp>
    </p:spTree>
    <p:extLst>
      <p:ext uri="{BB962C8B-B14F-4D97-AF65-F5344CB8AC3E}">
        <p14:creationId xmlns:p14="http://schemas.microsoft.com/office/powerpoint/2010/main" val="25746600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192ED4-DF10-8B24-5927-4DADB30573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152399"/>
            <a:ext cx="10972800" cy="1424474"/>
          </a:xfrm>
        </p:spPr>
        <p:txBody>
          <a:bodyPr>
            <a:normAutofit/>
          </a:bodyPr>
          <a:lstStyle/>
          <a:p>
            <a:pPr algn="ctr"/>
            <a:r>
              <a:rPr lang="en-GB" u="sng" dirty="0">
                <a:latin typeface="Comic Sans MS" panose="030F0702030302020204" pitchFamily="66" charset="0"/>
              </a:rPr>
              <a:t>Why start so early?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F9E55F3-465B-6726-2BF1-70209F913639}"/>
              </a:ext>
            </a:extLst>
          </p:cNvPr>
          <p:cNvSpPr txBox="1"/>
          <p:nvPr/>
        </p:nvSpPr>
        <p:spPr>
          <a:xfrm>
            <a:off x="749559" y="1720973"/>
            <a:ext cx="9731829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600" dirty="0">
                <a:solidFill>
                  <a:schemeClr val="bg1"/>
                </a:solidFill>
                <a:latin typeface="Comic Sans MS" panose="030F0702030302020204" pitchFamily="66" charset="0"/>
                <a:ea typeface="Sassoon Infant Rg" panose="02000503030000020003" pitchFamily="2" charset="0"/>
              </a:rPr>
              <a:t>Speaking and listening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600" dirty="0">
                <a:solidFill>
                  <a:schemeClr val="bg1"/>
                </a:solidFill>
                <a:latin typeface="Comic Sans MS" panose="030F0702030302020204" pitchFamily="66" charset="0"/>
                <a:ea typeface="Sassoon Infant Rg" panose="02000503030000020003" pitchFamily="2" charset="0"/>
              </a:rPr>
              <a:t>Develop a love of reading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600" dirty="0">
                <a:solidFill>
                  <a:schemeClr val="bg1"/>
                </a:solidFill>
                <a:latin typeface="Comic Sans MS" panose="030F0702030302020204" pitchFamily="66" charset="0"/>
                <a:ea typeface="Sassoon Infant Rg" panose="02000503030000020003" pitchFamily="2" charset="0"/>
              </a:rPr>
              <a:t>Building story language and vocabulary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600" dirty="0">
                <a:solidFill>
                  <a:schemeClr val="bg1"/>
                </a:solidFill>
                <a:latin typeface="Comic Sans MS" panose="030F0702030302020204" pitchFamily="66" charset="0"/>
                <a:ea typeface="Sassoon Infant Rg" panose="02000503030000020003" pitchFamily="2" charset="0"/>
              </a:rPr>
              <a:t>Seeing how to read books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600" dirty="0">
                <a:solidFill>
                  <a:schemeClr val="bg1"/>
                </a:solidFill>
                <a:latin typeface="Comic Sans MS" panose="030F0702030302020204" pitchFamily="66" charset="0"/>
                <a:ea typeface="Sassoon Infant Rg" panose="02000503030000020003" pitchFamily="2" charset="0"/>
              </a:rPr>
              <a:t>Reading for a purpose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600" dirty="0">
                <a:solidFill>
                  <a:schemeClr val="bg1"/>
                </a:solidFill>
                <a:latin typeface="Comic Sans MS" panose="030F0702030302020204" pitchFamily="66" charset="0"/>
                <a:ea typeface="Sassoon Infant Rg" panose="02000503030000020003" pitchFamily="2" charset="0"/>
              </a:rPr>
              <a:t>Confidence</a:t>
            </a:r>
          </a:p>
        </p:txBody>
      </p:sp>
    </p:spTree>
    <p:extLst>
      <p:ext uri="{BB962C8B-B14F-4D97-AF65-F5344CB8AC3E}">
        <p14:creationId xmlns:p14="http://schemas.microsoft.com/office/powerpoint/2010/main" val="6833044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192ED4-DF10-8B24-5927-4DADB30573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u="sng" dirty="0">
                <a:latin typeface="Comic Sans MS" panose="030F0702030302020204" pitchFamily="66" charset="0"/>
              </a:rPr>
              <a:t>Before children start to read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F9E55F3-465B-6726-2BF1-70209F913639}"/>
              </a:ext>
            </a:extLst>
          </p:cNvPr>
          <p:cNvSpPr txBox="1"/>
          <p:nvPr/>
        </p:nvSpPr>
        <p:spPr>
          <a:xfrm>
            <a:off x="674914" y="1039839"/>
            <a:ext cx="9731829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chemeClr val="bg1"/>
                </a:solidFill>
                <a:latin typeface="Comic Sans MS" panose="030F0702030302020204" pitchFamily="66" charset="0"/>
                <a:ea typeface="Sassoon Infant Rg" panose="02000503030000020003" pitchFamily="2" charset="0"/>
              </a:rPr>
              <a:t>They need to have a good grasp of language.  </a:t>
            </a:r>
          </a:p>
          <a:p>
            <a:endParaRPr lang="en-GB" sz="3200" dirty="0">
              <a:solidFill>
                <a:schemeClr val="bg1"/>
              </a:solidFill>
              <a:latin typeface="Comic Sans MS" panose="030F0702030302020204" pitchFamily="66" charset="0"/>
              <a:ea typeface="Sassoon Infant Rg" panose="02000503030000020003" pitchFamily="2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chemeClr val="bg1"/>
                </a:solidFill>
                <a:latin typeface="Comic Sans MS" panose="030F0702030302020204" pitchFamily="66" charset="0"/>
                <a:ea typeface="Sassoon Infant Rg" panose="02000503030000020003" pitchFamily="2" charset="0"/>
              </a:rPr>
              <a:t>They should be able to talk in sentences either in English or their home language.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3200" dirty="0">
              <a:solidFill>
                <a:schemeClr val="bg1"/>
              </a:solidFill>
              <a:latin typeface="Comic Sans MS" panose="030F0702030302020204" pitchFamily="66" charset="0"/>
              <a:ea typeface="Sassoon Infant Rg" panose="02000503030000020003" pitchFamily="2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chemeClr val="bg1"/>
                </a:solidFill>
                <a:latin typeface="Comic Sans MS" panose="030F0702030302020204" pitchFamily="66" charset="0"/>
                <a:ea typeface="Sassoon Infant Rg" panose="02000503030000020003" pitchFamily="2" charset="0"/>
              </a:rPr>
              <a:t>The more experience children have of language, the more easily they will learn to read.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3200" dirty="0">
              <a:solidFill>
                <a:schemeClr val="bg1"/>
              </a:solidFill>
              <a:latin typeface="Comic Sans MS" panose="030F0702030302020204" pitchFamily="66" charset="0"/>
              <a:ea typeface="Sassoon Infant Rg" panose="02000503030000020003" pitchFamily="2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chemeClr val="bg1"/>
                </a:solidFill>
                <a:latin typeface="Comic Sans MS" panose="030F0702030302020204" pitchFamily="66" charset="0"/>
                <a:ea typeface="Sassoon Infant Rg" panose="02000503030000020003" pitchFamily="2" charset="0"/>
              </a:rPr>
              <a:t>Your child needs to hear and join in conversations (with adults and children) and listen to stories and poetry.</a:t>
            </a:r>
          </a:p>
        </p:txBody>
      </p:sp>
    </p:spTree>
    <p:extLst>
      <p:ext uri="{BB962C8B-B14F-4D97-AF65-F5344CB8AC3E}">
        <p14:creationId xmlns:p14="http://schemas.microsoft.com/office/powerpoint/2010/main" val="11903034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192ED4-DF10-8B24-5927-4DADB30573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u="sng" dirty="0">
                <a:latin typeface="Comic Sans MS" panose="030F0702030302020204" pitchFamily="66" charset="0"/>
              </a:rPr>
              <a:t>What is your child’s favourite book?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F9E55F3-465B-6726-2BF1-70209F913639}"/>
              </a:ext>
            </a:extLst>
          </p:cNvPr>
          <p:cNvSpPr txBox="1"/>
          <p:nvPr/>
        </p:nvSpPr>
        <p:spPr>
          <a:xfrm>
            <a:off x="749559" y="1357079"/>
            <a:ext cx="97318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ctr">
              <a:buFont typeface="Arial" panose="020B0604020202020204" pitchFamily="34" charset="0"/>
              <a:buChar char="•"/>
            </a:pPr>
            <a:r>
              <a:rPr lang="en-GB" sz="3600" dirty="0">
                <a:solidFill>
                  <a:schemeClr val="bg1"/>
                </a:solidFill>
                <a:latin typeface="Comic Sans MS" panose="030F0702030302020204" pitchFamily="66" charset="0"/>
                <a:ea typeface="Sassoon Infant Rg" panose="02000503030000020003" pitchFamily="2" charset="0"/>
              </a:rPr>
              <a:t>Share with the person next to you.</a:t>
            </a:r>
          </a:p>
        </p:txBody>
      </p:sp>
    </p:spTree>
    <p:extLst>
      <p:ext uri="{BB962C8B-B14F-4D97-AF65-F5344CB8AC3E}">
        <p14:creationId xmlns:p14="http://schemas.microsoft.com/office/powerpoint/2010/main" val="5351581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192ED4-DF10-8B24-5927-4DADB30573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u="sng" dirty="0">
                <a:latin typeface="Comic Sans MS" panose="030F0702030302020204" pitchFamily="66" charset="0"/>
              </a:rPr>
              <a:t>Concepts of print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F9E55F3-465B-6726-2BF1-70209F913639}"/>
              </a:ext>
            </a:extLst>
          </p:cNvPr>
          <p:cNvSpPr txBox="1"/>
          <p:nvPr/>
        </p:nvSpPr>
        <p:spPr>
          <a:xfrm>
            <a:off x="712236" y="1073289"/>
            <a:ext cx="9731829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u="sng" dirty="0">
                <a:solidFill>
                  <a:schemeClr val="bg1"/>
                </a:solidFill>
                <a:latin typeface="Comic Sans MS" panose="030F0702030302020204" pitchFamily="66" charset="0"/>
                <a:ea typeface="Sassoon Infant Rg" panose="02000503030000020003" pitchFamily="2" charset="0"/>
              </a:rPr>
              <a:t>Your child needs to know how to handle books:</a:t>
            </a:r>
          </a:p>
          <a:p>
            <a:endParaRPr lang="en-GB" sz="3200" u="sng" dirty="0">
              <a:solidFill>
                <a:schemeClr val="bg1"/>
              </a:solidFill>
              <a:latin typeface="Comic Sans MS" panose="030F0702030302020204" pitchFamily="66" charset="0"/>
              <a:ea typeface="Sassoon Infant Rg" panose="02000503030000020003" pitchFamily="2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chemeClr val="bg1"/>
                </a:solidFill>
                <a:latin typeface="Comic Sans MS" panose="030F0702030302020204" pitchFamily="66" charset="0"/>
                <a:ea typeface="Sassoon Infant Rg" panose="02000503030000020003" pitchFamily="2" charset="0"/>
              </a:rPr>
              <a:t>Holding books the right way up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chemeClr val="bg1"/>
                </a:solidFill>
                <a:latin typeface="Comic Sans MS" panose="030F0702030302020204" pitchFamily="66" charset="0"/>
                <a:ea typeface="Sassoon Infant Rg" panose="02000503030000020003" pitchFamily="2" charset="0"/>
              </a:rPr>
              <a:t>Turning the pages in sequence from right to left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chemeClr val="bg1"/>
                </a:solidFill>
                <a:latin typeface="Comic Sans MS" panose="030F0702030302020204" pitchFamily="66" charset="0"/>
                <a:ea typeface="Sassoon Infant Rg" panose="02000503030000020003" pitchFamily="2" charset="0"/>
              </a:rPr>
              <a:t>Exploring and talking about the pictures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chemeClr val="bg1"/>
                </a:solidFill>
                <a:latin typeface="Comic Sans MS" panose="030F0702030302020204" pitchFamily="66" charset="0"/>
                <a:ea typeface="Sassoon Infant Rg" panose="02000503030000020003" pitchFamily="2" charset="0"/>
              </a:rPr>
              <a:t>Knowing that the words can be read to tell a story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chemeClr val="bg1"/>
                </a:solidFill>
                <a:latin typeface="Comic Sans MS" panose="030F0702030302020204" pitchFamily="66" charset="0"/>
                <a:ea typeface="Sassoon Infant Rg" panose="02000503030000020003" pitchFamily="2" charset="0"/>
              </a:rPr>
              <a:t>Be able to differentiate between a word and pictures. </a:t>
            </a:r>
          </a:p>
        </p:txBody>
      </p:sp>
    </p:spTree>
    <p:extLst>
      <p:ext uri="{BB962C8B-B14F-4D97-AF65-F5344CB8AC3E}">
        <p14:creationId xmlns:p14="http://schemas.microsoft.com/office/powerpoint/2010/main" val="295949444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192ED4-DF10-8B24-5927-4DADB30573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u="sng" dirty="0">
                <a:latin typeface="Comic Sans MS" panose="030F0702030302020204" pitchFamily="66" charset="0"/>
              </a:rPr>
              <a:t>Direction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F9E55F3-465B-6726-2BF1-70209F913639}"/>
              </a:ext>
            </a:extLst>
          </p:cNvPr>
          <p:cNvSpPr txBox="1"/>
          <p:nvPr/>
        </p:nvSpPr>
        <p:spPr>
          <a:xfrm>
            <a:off x="721567" y="1413063"/>
            <a:ext cx="9731829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chemeClr val="bg1"/>
                </a:solidFill>
                <a:latin typeface="Comic Sans MS" panose="030F0702030302020204" pitchFamily="66" charset="0"/>
                <a:ea typeface="Sassoon Infant Rg" panose="02000503030000020003" pitchFamily="2" charset="0"/>
              </a:rPr>
              <a:t>Print goes from left to right, so children must be familiar with where to start each line and which direction to go in.</a:t>
            </a:r>
          </a:p>
          <a:p>
            <a:endParaRPr lang="en-GB" sz="3200" dirty="0">
              <a:solidFill>
                <a:schemeClr val="bg1"/>
              </a:solidFill>
              <a:latin typeface="Comic Sans MS" panose="030F0702030302020204" pitchFamily="66" charset="0"/>
              <a:ea typeface="Sassoon Infant Rg" panose="02000503030000020003" pitchFamily="2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chemeClr val="bg1"/>
                </a:solidFill>
                <a:latin typeface="Comic Sans MS" panose="030F0702030302020204" pitchFamily="66" charset="0"/>
                <a:ea typeface="Sassoon Infant Rg" panose="02000503030000020003" pitchFamily="2" charset="0"/>
              </a:rPr>
              <a:t>When you read to your child run your finger under the print.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91762" y="4211782"/>
            <a:ext cx="4219238" cy="22080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0289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192ED4-DF10-8B24-5927-4DADB30573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u="sng" dirty="0">
                <a:latin typeface="Comic Sans MS" panose="030F0702030302020204" pitchFamily="66" charset="0"/>
              </a:rPr>
              <a:t>Matching Finger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F9E55F3-465B-6726-2BF1-70209F913639}"/>
              </a:ext>
            </a:extLst>
          </p:cNvPr>
          <p:cNvSpPr txBox="1"/>
          <p:nvPr/>
        </p:nvSpPr>
        <p:spPr>
          <a:xfrm>
            <a:off x="721567" y="1413063"/>
            <a:ext cx="9731829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chemeClr val="bg1"/>
                </a:solidFill>
                <a:latin typeface="Comic Sans MS" panose="030F0702030302020204" pitchFamily="66" charset="0"/>
                <a:ea typeface="Sassoon Infant Rg" panose="02000503030000020003" pitchFamily="2" charset="0"/>
              </a:rPr>
              <a:t>When we read, part of what we do involves matching.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3200" dirty="0">
              <a:solidFill>
                <a:schemeClr val="bg1"/>
              </a:solidFill>
              <a:latin typeface="Comic Sans MS" panose="030F0702030302020204" pitchFamily="66" charset="0"/>
              <a:ea typeface="Sassoon Infant Rg" panose="02000503030000020003" pitchFamily="2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chemeClr val="bg1"/>
                </a:solidFill>
                <a:latin typeface="Comic Sans MS" panose="030F0702030302020204" pitchFamily="66" charset="0"/>
                <a:ea typeface="Sassoon Infant Rg" panose="02000503030000020003" pitchFamily="2" charset="0"/>
              </a:rPr>
              <a:t>Children learn to match shapes, patterns, letters and, finally, words.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3200" dirty="0">
              <a:solidFill>
                <a:schemeClr val="bg1"/>
              </a:solidFill>
              <a:latin typeface="Comic Sans MS" panose="030F0702030302020204" pitchFamily="66" charset="0"/>
              <a:ea typeface="Sassoon Infant Rg" panose="02000503030000020003" pitchFamily="2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chemeClr val="bg1"/>
                </a:solidFill>
                <a:latin typeface="Comic Sans MS" panose="030F0702030302020204" pitchFamily="66" charset="0"/>
                <a:ea typeface="Sassoon Infant Rg" panose="02000503030000020003" pitchFamily="2" charset="0"/>
              </a:rPr>
              <a:t>This helps children to be able to match the print with their finger one spoken word at a time.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3200" dirty="0">
              <a:solidFill>
                <a:schemeClr val="bg1"/>
              </a:solidFill>
              <a:latin typeface="ChalkyChuck" panose="02000603000000000000"/>
              <a:ea typeface="Sassoon Infant Rg" panose="0200050303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667804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CC1AB3-CC40-01CD-2B60-DF9C5F21F8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u="sng" dirty="0"/>
              <a:t>Phonics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F1A226F-FB94-672B-18F7-9C9E967DB149}"/>
              </a:ext>
            </a:extLst>
          </p:cNvPr>
          <p:cNvSpPr txBox="1"/>
          <p:nvPr/>
        </p:nvSpPr>
        <p:spPr>
          <a:xfrm>
            <a:off x="2918149" y="5335851"/>
            <a:ext cx="609755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dirty="0">
                <a:solidFill>
                  <a:srgbClr val="002060"/>
                </a:solidFill>
                <a:highlight>
                  <a:srgbClr val="FFFF00"/>
                </a:highlight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https://www.littlewandle.org.uk/resources/for-parents/#tabnametabBooksComingHome</a:t>
            </a:r>
            <a:r>
              <a:rPr lang="en-GB" dirty="0">
                <a:solidFill>
                  <a:srgbClr val="002060"/>
                </a:solidFill>
                <a:highlight>
                  <a:srgbClr val="FFFF00"/>
                </a:highlight>
              </a:rPr>
              <a:t>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CCC293D-E64E-09AF-BF19-209DEE481D9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76531" y="1055914"/>
            <a:ext cx="3638938" cy="36389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010618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192ED4-DF10-8B24-5927-4DADB30573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u="sng" dirty="0">
                <a:latin typeface="Comic Sans MS" panose="030F0702030302020204" pitchFamily="66" charset="0"/>
              </a:rPr>
              <a:t>How can you support your child at home?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F9E55F3-465B-6726-2BF1-70209F913639}"/>
              </a:ext>
            </a:extLst>
          </p:cNvPr>
          <p:cNvSpPr txBox="1"/>
          <p:nvPr/>
        </p:nvSpPr>
        <p:spPr>
          <a:xfrm>
            <a:off x="721567" y="1413063"/>
            <a:ext cx="9731829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chemeClr val="bg1"/>
                </a:solidFill>
                <a:latin typeface="Comic Sans MS" panose="030F0702030302020204" pitchFamily="66" charset="0"/>
                <a:ea typeface="Sassoon Infant Rg" panose="02000503030000020003" pitchFamily="2" charset="0"/>
              </a:rPr>
              <a:t>Build up an interest in stories and books.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3200" dirty="0">
              <a:solidFill>
                <a:schemeClr val="bg1"/>
              </a:solidFill>
              <a:latin typeface="Comic Sans MS" panose="030F0702030302020204" pitchFamily="66" charset="0"/>
              <a:ea typeface="Sassoon Infant Rg" panose="02000503030000020003" pitchFamily="2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chemeClr val="bg1"/>
                </a:solidFill>
                <a:latin typeface="Comic Sans MS" panose="030F0702030302020204" pitchFamily="66" charset="0"/>
                <a:ea typeface="Sassoon Infant Rg" panose="02000503030000020003" pitchFamily="2" charset="0"/>
              </a:rPr>
              <a:t>Take your child to the library let them explore books and choose them.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3200" dirty="0">
              <a:solidFill>
                <a:schemeClr val="bg1"/>
              </a:solidFill>
              <a:latin typeface="Comic Sans MS" panose="030F0702030302020204" pitchFamily="66" charset="0"/>
              <a:ea typeface="Sassoon Infant Rg" panose="02000503030000020003" pitchFamily="2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chemeClr val="bg1"/>
                </a:solidFill>
                <a:latin typeface="Comic Sans MS" panose="030F0702030302020204" pitchFamily="66" charset="0"/>
                <a:ea typeface="Sassoon Infant Rg" panose="02000503030000020003" pitchFamily="2" charset="0"/>
              </a:rPr>
              <a:t>Model choosing and handling books carefully, talk about the book you have chosen ask them about their choice.</a:t>
            </a:r>
          </a:p>
        </p:txBody>
      </p:sp>
    </p:spTree>
    <p:extLst>
      <p:ext uri="{BB962C8B-B14F-4D97-AF65-F5344CB8AC3E}">
        <p14:creationId xmlns:p14="http://schemas.microsoft.com/office/powerpoint/2010/main" val="101080659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192ED4-DF10-8B24-5927-4DADB30573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u="sng" dirty="0">
                <a:latin typeface="Comic Sans MS" panose="030F0702030302020204" pitchFamily="66" charset="0"/>
              </a:rPr>
              <a:t>How can you support your child at home?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F9E55F3-465B-6726-2BF1-70209F913639}"/>
              </a:ext>
            </a:extLst>
          </p:cNvPr>
          <p:cNvSpPr txBox="1"/>
          <p:nvPr/>
        </p:nvSpPr>
        <p:spPr>
          <a:xfrm>
            <a:off x="758890" y="1166842"/>
            <a:ext cx="9731829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chemeClr val="bg1"/>
                </a:solidFill>
                <a:latin typeface="Comic Sans MS" panose="030F0702030302020204" pitchFamily="66" charset="0"/>
                <a:ea typeface="Sassoon Infant Rg" panose="02000503030000020003" pitchFamily="2" charset="0"/>
              </a:rPr>
              <a:t>Read the same story more than once. Research suggests that repeated readings help children to develop language skills.</a:t>
            </a:r>
          </a:p>
          <a:p>
            <a:endParaRPr lang="en-GB" sz="3200" dirty="0">
              <a:solidFill>
                <a:schemeClr val="bg1"/>
              </a:solidFill>
              <a:latin typeface="Comic Sans MS" panose="030F0702030302020204" pitchFamily="66" charset="0"/>
              <a:ea typeface="Sassoon Infant Rg" panose="02000503030000020003" pitchFamily="2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1639" y="2940988"/>
            <a:ext cx="6108721" cy="33774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1833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192ED4-DF10-8B24-5927-4DADB30573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u="sng" dirty="0">
                <a:latin typeface="Comic Sans MS" panose="030F0702030302020204" pitchFamily="66" charset="0"/>
              </a:rPr>
              <a:t>Library book</a:t>
            </a:r>
          </a:p>
        </p:txBody>
      </p:sp>
    </p:spTree>
    <p:extLst>
      <p:ext uri="{BB962C8B-B14F-4D97-AF65-F5344CB8AC3E}">
        <p14:creationId xmlns:p14="http://schemas.microsoft.com/office/powerpoint/2010/main" val="145182693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192ED4-DF10-8B24-5927-4DADB30573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u="sng" dirty="0">
                <a:latin typeface="Comic Sans MS" panose="030F0702030302020204" pitchFamily="66" charset="0"/>
              </a:rPr>
              <a:t>By the end of Nursery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F9E55F3-465B-6726-2BF1-70209F913639}"/>
              </a:ext>
            </a:extLst>
          </p:cNvPr>
          <p:cNvSpPr txBox="1"/>
          <p:nvPr/>
        </p:nvSpPr>
        <p:spPr>
          <a:xfrm>
            <a:off x="814873" y="1232157"/>
            <a:ext cx="9731829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u="sng" dirty="0">
                <a:solidFill>
                  <a:schemeClr val="bg1"/>
                </a:solidFill>
                <a:latin typeface="Comic Sans MS" panose="030F0702030302020204" pitchFamily="66" charset="0"/>
                <a:ea typeface="Sassoon Infant Rg" panose="02000503030000020003" pitchFamily="2" charset="0"/>
              </a:rPr>
              <a:t>Your child should be able to:</a:t>
            </a:r>
          </a:p>
          <a:p>
            <a:endParaRPr lang="en-GB" sz="3200" dirty="0">
              <a:solidFill>
                <a:schemeClr val="bg1"/>
              </a:solidFill>
              <a:latin typeface="Comic Sans MS" panose="030F0702030302020204" pitchFamily="66" charset="0"/>
              <a:ea typeface="Sassoon Infant Rg" panose="02000503030000020003" pitchFamily="2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chemeClr val="bg1"/>
                </a:solidFill>
                <a:latin typeface="Comic Sans MS" panose="030F0702030302020204" pitchFamily="66" charset="0"/>
                <a:ea typeface="Sassoon Infant Rg" panose="02000503030000020003" pitchFamily="2" charset="0"/>
              </a:rPr>
              <a:t>Hold a book the right way round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chemeClr val="bg1"/>
                </a:solidFill>
                <a:latin typeface="Comic Sans MS" panose="030F0702030302020204" pitchFamily="66" charset="0"/>
                <a:ea typeface="Sassoon Infant Rg" panose="02000503030000020003" pitchFamily="2" charset="0"/>
              </a:rPr>
              <a:t>Identify the front and back cover of a book be able to turn the pages right to left, one at a time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chemeClr val="bg1"/>
                </a:solidFill>
                <a:latin typeface="Comic Sans MS" panose="030F0702030302020204" pitchFamily="66" charset="0"/>
                <a:ea typeface="Sassoon Infant Rg" panose="02000503030000020003" pitchFamily="2" charset="0"/>
              </a:rPr>
              <a:t>Know which direction to read in, (left to right).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chemeClr val="bg1"/>
                </a:solidFill>
                <a:latin typeface="Comic Sans MS" panose="030F0702030302020204" pitchFamily="66" charset="0"/>
                <a:ea typeface="Sassoon Infant Rg" panose="02000503030000020003" pitchFamily="2" charset="0"/>
              </a:rPr>
              <a:t>Be able to retell or recall the main parts of their favourite stories. </a:t>
            </a:r>
          </a:p>
        </p:txBody>
      </p:sp>
    </p:spTree>
    <p:extLst>
      <p:ext uri="{BB962C8B-B14F-4D97-AF65-F5344CB8AC3E}">
        <p14:creationId xmlns:p14="http://schemas.microsoft.com/office/powerpoint/2010/main" val="304884415"/>
      </p:ext>
    </p:extLst>
  </p:cSld>
  <p:clrMapOvr>
    <a:masterClrMapping/>
  </p:clrMapOvr>
</p:sld>
</file>

<file path=ppt/theme/theme1.xml><?xml version="1.0" encoding="utf-8"?>
<a:theme xmlns:a="http://schemas.openxmlformats.org/drawingml/2006/main" name="SH_radial_light_grey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0</TotalTime>
  <Words>485</Words>
  <Application>Microsoft Office PowerPoint</Application>
  <PresentationFormat>Widescreen</PresentationFormat>
  <Paragraphs>72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0" baseType="lpstr">
      <vt:lpstr>Arial</vt:lpstr>
      <vt:lpstr>Calibri</vt:lpstr>
      <vt:lpstr>ChalkyChuck</vt:lpstr>
      <vt:lpstr>Comic Sans MS</vt:lpstr>
      <vt:lpstr>Sassoon Infant Rg</vt:lpstr>
      <vt:lpstr>SH_radial_light_grey</vt:lpstr>
      <vt:lpstr>PowerPoint Presentation</vt:lpstr>
      <vt:lpstr>Aims</vt:lpstr>
      <vt:lpstr>Why is reading so important?</vt:lpstr>
      <vt:lpstr>Why start so early?</vt:lpstr>
      <vt:lpstr>Before children start to read</vt:lpstr>
      <vt:lpstr>What is your child’s favourite book?</vt:lpstr>
      <vt:lpstr>Concepts of print</vt:lpstr>
      <vt:lpstr>Direction</vt:lpstr>
      <vt:lpstr>Matching Finger </vt:lpstr>
      <vt:lpstr>Phonics</vt:lpstr>
      <vt:lpstr>How can you support your child at home?</vt:lpstr>
      <vt:lpstr>How can you support your child at home?</vt:lpstr>
      <vt:lpstr>Library book</vt:lpstr>
      <vt:lpstr>By the end of Nursery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Katherine Houghton</dc:creator>
  <cp:lastModifiedBy>David Horan</cp:lastModifiedBy>
  <cp:revision>7</cp:revision>
  <dcterms:created xsi:type="dcterms:W3CDTF">2024-02-23T11:41:18Z</dcterms:created>
  <dcterms:modified xsi:type="dcterms:W3CDTF">2025-09-15T19:15:30Z</dcterms:modified>
</cp:coreProperties>
</file>