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1"/>
  </p:sldMasterIdLst>
  <p:notesMasterIdLst>
    <p:notesMasterId r:id="rId16"/>
  </p:notesMasterIdLst>
  <p:sldIdLst>
    <p:sldId id="269" r:id="rId2"/>
    <p:sldId id="264" r:id="rId3"/>
    <p:sldId id="278" r:id="rId4"/>
    <p:sldId id="277" r:id="rId5"/>
    <p:sldId id="270" r:id="rId6"/>
    <p:sldId id="268" r:id="rId7"/>
    <p:sldId id="265" r:id="rId8"/>
    <p:sldId id="271" r:id="rId9"/>
    <p:sldId id="272" r:id="rId10"/>
    <p:sldId id="273" r:id="rId11"/>
    <p:sldId id="274" r:id="rId12"/>
    <p:sldId id="275" r:id="rId13"/>
    <p:sldId id="260" r:id="rId14"/>
    <p:sldId id="276"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8BF1"/>
    <a:srgbClr val="DCB6F6"/>
    <a:srgbClr val="F0DD80"/>
    <a:srgbClr val="F6EBB6"/>
    <a:srgbClr val="F3E9B9"/>
    <a:srgbClr val="A6A200"/>
    <a:srgbClr val="EBE600"/>
    <a:srgbClr val="EA9486"/>
    <a:srgbClr val="EA9E86"/>
    <a:srgbClr val="F3C8B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74484" autoAdjust="0"/>
  </p:normalViewPr>
  <p:slideViewPr>
    <p:cSldViewPr>
      <p:cViewPr varScale="1">
        <p:scale>
          <a:sx n="70" d="100"/>
          <a:sy n="70" d="100"/>
        </p:scale>
        <p:origin x="1810" y="27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26C327A-D598-4975-871E-B0222E22F157}" type="datetimeFigureOut">
              <a:rPr lang="en-US" smtClean="0"/>
              <a:t>10/31/2025</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86B4F6B-4119-4489-A3DC-DA1637448C5E}" type="slidenum">
              <a:rPr lang="en-US" smtClean="0"/>
              <a:t>‹#›</a:t>
            </a:fld>
            <a:endParaRPr lang="en-US" dirty="0"/>
          </a:p>
        </p:txBody>
      </p:sp>
    </p:spTree>
    <p:extLst>
      <p:ext uri="{BB962C8B-B14F-4D97-AF65-F5344CB8AC3E}">
        <p14:creationId xmlns:p14="http://schemas.microsoft.com/office/powerpoint/2010/main" val="1401466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B20D01C1-04BE-4996-AB3B-C87F51C2A1D7}" type="datetimeFigureOut">
              <a:rPr lang="en-US" smtClean="0"/>
              <a:t>10/31/2025</a:t>
            </a:fld>
            <a:endParaRPr lang="en-US" dirty="0"/>
          </a:p>
        </p:txBody>
      </p:sp>
      <p:sp>
        <p:nvSpPr>
          <p:cNvPr id="5" name="Footer Placeholder 4"/>
          <p:cNvSpPr>
            <a:spLocks noGrp="1"/>
          </p:cNvSpPr>
          <p:nvPr>
            <p:ph type="ftr" sz="quarter" idx="11"/>
          </p:nvPr>
        </p:nvSpPr>
        <p:spPr>
          <a:xfrm>
            <a:off x="1921934" y="5054602"/>
            <a:ext cx="4064860" cy="279400"/>
          </a:xfrm>
        </p:spPr>
        <p:txBody>
          <a:bodyPr/>
          <a:lstStyle/>
          <a:p>
            <a:endParaRPr lang="en-US" dirty="0"/>
          </a:p>
        </p:txBody>
      </p:sp>
      <p:sp>
        <p:nvSpPr>
          <p:cNvPr id="6" name="Slide Number Placeholder 5"/>
          <p:cNvSpPr>
            <a:spLocks noGrp="1"/>
          </p:cNvSpPr>
          <p:nvPr>
            <p:ph type="sldNum" sz="quarter" idx="12"/>
          </p:nvPr>
        </p:nvSpPr>
        <p:spPr>
          <a:xfrm>
            <a:off x="6817317" y="5054602"/>
            <a:ext cx="413483" cy="279400"/>
          </a:xfrm>
        </p:spPr>
        <p:txBody>
          <a:bodyPr/>
          <a:lstStyle/>
          <a:p>
            <a:fld id="{BC490F8C-3D0D-4DB1-B2BD-1525EA5CE111}" type="slidenum">
              <a:rPr lang="en-US" smtClean="0"/>
              <a:t>‹#›</a:t>
            </a:fld>
            <a:endParaRPr lang="en-US" dirty="0"/>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058271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20D01C1-04BE-4996-AB3B-C87F51C2A1D7}" type="datetimeFigureOut">
              <a:rPr lang="en-US" smtClean="0"/>
              <a:t>10/31/2025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490F8C-3D0D-4DB1-B2BD-1525EA5CE111}" type="slidenum">
              <a:rPr lang="en-US" smtClean="0"/>
              <a:t>‹#›</a:t>
            </a:fld>
            <a:endParaRPr lang="en-US" dirty="0"/>
          </a:p>
        </p:txBody>
      </p:sp>
    </p:spTree>
    <p:extLst>
      <p:ext uri="{BB962C8B-B14F-4D97-AF65-F5344CB8AC3E}">
        <p14:creationId xmlns:p14="http://schemas.microsoft.com/office/powerpoint/2010/main" val="15579323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20D01C1-04BE-4996-AB3B-C87F51C2A1D7}" type="datetimeFigureOut">
              <a:rPr lang="en-US" smtClean="0"/>
              <a:t>10/31/2025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490F8C-3D0D-4DB1-B2BD-1525EA5CE111}" type="slidenum">
              <a:rPr lang="en-US" smtClean="0"/>
              <a:t>‹#›</a:t>
            </a:fld>
            <a:endParaRPr lang="en-US" dirty="0"/>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342561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20D01C1-04BE-4996-AB3B-C87F51C2A1D7}" type="datetimeFigureOut">
              <a:rPr lang="en-US" smtClean="0"/>
              <a:t>10/31/2025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490F8C-3D0D-4DB1-B2BD-1525EA5CE111}" type="slidenum">
              <a:rPr lang="en-US" smtClean="0"/>
              <a:t>‹#›</a:t>
            </a:fld>
            <a:endParaRPr lang="en-US" dirty="0"/>
          </a:p>
        </p:txBody>
      </p:sp>
    </p:spTree>
    <p:extLst>
      <p:ext uri="{BB962C8B-B14F-4D97-AF65-F5344CB8AC3E}">
        <p14:creationId xmlns:p14="http://schemas.microsoft.com/office/powerpoint/2010/main" val="3520099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20D01C1-04BE-4996-AB3B-C87F51C2A1D7}" type="datetimeFigureOut">
              <a:rPr lang="en-US" smtClean="0"/>
              <a:t>10/31/2025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C490F8C-3D0D-4DB1-B2BD-1525EA5CE111}" type="slidenum">
              <a:rPr lang="en-US" smtClean="0"/>
              <a:t>‹#›</a:t>
            </a:fld>
            <a:endParaRPr lang="en-US" dirty="0"/>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762508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20D01C1-04BE-4996-AB3B-C87F51C2A1D7}" type="datetimeFigureOut">
              <a:rPr lang="en-US" smtClean="0"/>
              <a:t>10/31/2025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C490F8C-3D0D-4DB1-B2BD-1525EA5CE111}" type="slidenum">
              <a:rPr lang="en-US" smtClean="0"/>
              <a:t>‹#›</a:t>
            </a:fld>
            <a:endParaRPr lang="en-US" dirty="0"/>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472811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0D01C1-04BE-4996-AB3B-C87F51C2A1D7}" type="datetimeFigureOut">
              <a:rPr lang="en-US" smtClean="0"/>
              <a:t>10/31/2025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C490F8C-3D0D-4DB1-B2BD-1525EA5CE111}" type="slidenum">
              <a:rPr lang="en-US" smtClean="0"/>
              <a:t>‹#›</a:t>
            </a:fld>
            <a:endParaRPr lang="en-US" dirty="0"/>
          </a:p>
        </p:txBody>
      </p:sp>
    </p:spTree>
    <p:extLst>
      <p:ext uri="{BB962C8B-B14F-4D97-AF65-F5344CB8AC3E}">
        <p14:creationId xmlns:p14="http://schemas.microsoft.com/office/powerpoint/2010/main" val="7519180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20D01C1-04BE-4996-AB3B-C87F51C2A1D7}" type="datetimeFigureOut">
              <a:rPr lang="en-US" smtClean="0"/>
              <a:t>10/31/2025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490F8C-3D0D-4DB1-B2BD-1525EA5CE111}" type="slidenum">
              <a:rPr lang="en-US" smtClean="0"/>
              <a:t>‹#›</a:t>
            </a:fld>
            <a:endParaRPr lang="en-US" dirty="0"/>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038319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20D01C1-04BE-4996-AB3B-C87F51C2A1D7}" type="datetimeFigureOut">
              <a:rPr lang="en-US" smtClean="0"/>
              <a:t>10/31/2025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490F8C-3D0D-4DB1-B2BD-1525EA5CE111}" type="slidenum">
              <a:rPr lang="en-US" smtClean="0"/>
              <a:t>‹#›</a:t>
            </a:fld>
            <a:endParaRPr lang="en-US" dirty="0"/>
          </a:p>
        </p:txBody>
      </p:sp>
    </p:spTree>
    <p:extLst>
      <p:ext uri="{BB962C8B-B14F-4D97-AF65-F5344CB8AC3E}">
        <p14:creationId xmlns:p14="http://schemas.microsoft.com/office/powerpoint/2010/main" val="18496609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20D01C1-04BE-4996-AB3B-C87F51C2A1D7}" type="datetimeFigureOut">
              <a:rPr lang="en-US" smtClean="0"/>
              <a:t>10/31/2025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490F8C-3D0D-4DB1-B2BD-1525EA5CE111}" type="slidenum">
              <a:rPr lang="en-US" smtClean="0"/>
              <a:t>‹#›</a:t>
            </a:fld>
            <a:endParaRPr lang="en-US" dirty="0"/>
          </a:p>
        </p:txBody>
      </p:sp>
    </p:spTree>
    <p:extLst>
      <p:ext uri="{BB962C8B-B14F-4D97-AF65-F5344CB8AC3E}">
        <p14:creationId xmlns:p14="http://schemas.microsoft.com/office/powerpoint/2010/main" val="30339071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20D01C1-04BE-4996-AB3B-C87F51C2A1D7}" type="datetimeFigureOut">
              <a:rPr lang="en-US" smtClean="0"/>
              <a:t>10/31/2025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490F8C-3D0D-4DB1-B2BD-1525EA5CE111}" type="slidenum">
              <a:rPr lang="en-US" smtClean="0"/>
              <a:t>‹#›</a:t>
            </a:fld>
            <a:endParaRPr lang="en-US" dirty="0"/>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507520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20D01C1-04BE-4996-AB3B-C87F51C2A1D7}" type="datetimeFigureOut">
              <a:rPr lang="en-US" smtClean="0"/>
              <a:t>10/31/2025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490F8C-3D0D-4DB1-B2BD-1525EA5CE111}" type="slidenum">
              <a:rPr lang="en-US" smtClean="0"/>
              <a:t>‹#›</a:t>
            </a:fld>
            <a:endParaRPr lang="en-US" dirty="0"/>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398810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20D01C1-04BE-4996-AB3B-C87F51C2A1D7}" type="datetimeFigureOut">
              <a:rPr lang="en-US" smtClean="0"/>
              <a:t>10/31/2025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490F8C-3D0D-4DB1-B2BD-1525EA5CE111}" type="slidenum">
              <a:rPr lang="en-US" smtClean="0"/>
              <a:t>‹#›</a:t>
            </a:fld>
            <a:endParaRPr lang="en-US" dirty="0"/>
          </a:p>
        </p:txBody>
      </p:sp>
    </p:spTree>
    <p:extLst>
      <p:ext uri="{BB962C8B-B14F-4D97-AF65-F5344CB8AC3E}">
        <p14:creationId xmlns:p14="http://schemas.microsoft.com/office/powerpoint/2010/main" val="17406498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20D01C1-04BE-4996-AB3B-C87F51C2A1D7}" type="datetimeFigureOut">
              <a:rPr lang="en-US" smtClean="0"/>
              <a:t>10/31/2025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490F8C-3D0D-4DB1-B2BD-1525EA5CE111}" type="slidenum">
              <a:rPr lang="en-US" smtClean="0"/>
              <a:t>‹#›</a:t>
            </a:fld>
            <a:endParaRPr lang="en-US" dirty="0"/>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778363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a:t>Click to edit Master title style</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20D01C1-04BE-4996-AB3B-C87F51C2A1D7}" type="datetimeFigureOut">
              <a:rPr lang="en-US" smtClean="0"/>
              <a:t>10/31/2025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490F8C-3D0D-4DB1-B2BD-1525EA5CE111}" type="slidenum">
              <a:rPr lang="en-US" smtClean="0"/>
              <a:t>‹#›</a:t>
            </a:fld>
            <a:endParaRPr lang="en-US" dirty="0"/>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026982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20D01C1-04BE-4996-AB3B-C87F51C2A1D7}" type="datetimeFigureOut">
              <a:rPr lang="en-US" smtClean="0"/>
              <a:t>10/31/2025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490F8C-3D0D-4DB1-B2BD-1525EA5CE111}" type="slidenum">
              <a:rPr lang="en-US" smtClean="0"/>
              <a:t>‹#›</a:t>
            </a:fld>
            <a:endParaRPr lang="en-US" dirty="0"/>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319845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20D01C1-04BE-4996-AB3B-C87F51C2A1D7}" type="datetimeFigureOut">
              <a:rPr lang="en-US" smtClean="0"/>
              <a:t>10/31/2025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490F8C-3D0D-4DB1-B2BD-1525EA5CE111}" type="slidenum">
              <a:rPr lang="en-US" smtClean="0"/>
              <a:t>‹#›</a:t>
            </a:fld>
            <a:endParaRPr lang="en-US" dirty="0"/>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90659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20D01C1-04BE-4996-AB3B-C87F51C2A1D7}" type="datetimeFigureOut">
              <a:rPr lang="en-US" smtClean="0"/>
              <a:t>10/31/2025</a:t>
            </a:fld>
            <a:endParaRPr lang="en-US" dirty="0"/>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C490F8C-3D0D-4DB1-B2BD-1525EA5CE111}" type="slidenum">
              <a:rPr lang="en-US" smtClean="0"/>
              <a:t>‹#›</a:t>
            </a:fld>
            <a:endParaRPr lang="en-US" dirty="0"/>
          </a:p>
        </p:txBody>
      </p:sp>
    </p:spTree>
    <p:extLst>
      <p:ext uri="{BB962C8B-B14F-4D97-AF65-F5344CB8AC3E}">
        <p14:creationId xmlns:p14="http://schemas.microsoft.com/office/powerpoint/2010/main" val="102453551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www.moxa.com/Innovation/images/DT-diagram.jpg"/>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TextBox 2">
            <a:extLst>
              <a:ext uri="{FF2B5EF4-FFF2-40B4-BE49-F238E27FC236}">
                <a16:creationId xmlns:a16="http://schemas.microsoft.com/office/drawing/2014/main" id="{3208CF49-CCF6-4AD5-8201-830C64F7901D}"/>
              </a:ext>
            </a:extLst>
          </p:cNvPr>
          <p:cNvSpPr txBox="1"/>
          <p:nvPr/>
        </p:nvSpPr>
        <p:spPr>
          <a:xfrm>
            <a:off x="876300" y="533400"/>
            <a:ext cx="7391400" cy="1569660"/>
          </a:xfrm>
          <a:prstGeom prst="rect">
            <a:avLst/>
          </a:prstGeom>
          <a:noFill/>
        </p:spPr>
        <p:txBody>
          <a:bodyPr wrap="square" rtlCol="0">
            <a:spAutoFit/>
          </a:bodyPr>
          <a:lstStyle/>
          <a:p>
            <a:pPr algn="ctr"/>
            <a:r>
              <a:rPr kumimoji="0" lang="en-GB" sz="4800" b="0" i="0" u="none" strike="noStrike" kern="1200" cap="none" spc="0" normalizeH="0" baseline="0" noProof="0" dirty="0">
                <a:ln>
                  <a:noFill/>
                </a:ln>
                <a:effectLst/>
                <a:uLnTx/>
                <a:uFillTx/>
                <a:latin typeface="Comic Sans MS" panose="030F0702030302020204" pitchFamily="66" charset="0"/>
                <a:ea typeface="ChalkyChuck" panose="02000603000000000000" pitchFamily="2" charset="0"/>
              </a:rPr>
              <a:t>Early Years Maths Workshop for Parents</a:t>
            </a:r>
            <a:endParaRPr lang="en-GB" sz="1100" dirty="0">
              <a:latin typeface="Comic Sans MS" panose="030F0702030302020204" pitchFamily="66" charset="0"/>
            </a:endParaRPr>
          </a:p>
        </p:txBody>
      </p:sp>
      <p:pic>
        <p:nvPicPr>
          <p:cNvPr id="4" name="Picture 3">
            <a:extLst>
              <a:ext uri="{FF2B5EF4-FFF2-40B4-BE49-F238E27FC236}">
                <a16:creationId xmlns:a16="http://schemas.microsoft.com/office/drawing/2014/main" id="{EBCAD705-F780-DE53-5D95-5C782126C20A}"/>
              </a:ext>
            </a:extLst>
          </p:cNvPr>
          <p:cNvPicPr>
            <a:picLocks noChangeAspect="1"/>
          </p:cNvPicPr>
          <p:nvPr/>
        </p:nvPicPr>
        <p:blipFill>
          <a:blip r:embed="rId2"/>
          <a:stretch>
            <a:fillRect/>
          </a:stretch>
        </p:blipFill>
        <p:spPr>
          <a:xfrm>
            <a:off x="3017044" y="2438400"/>
            <a:ext cx="3109912" cy="3541657"/>
          </a:xfrm>
          <a:prstGeom prst="rect">
            <a:avLst/>
          </a:prstGeom>
        </p:spPr>
      </p:pic>
    </p:spTree>
    <p:extLst>
      <p:ext uri="{BB962C8B-B14F-4D97-AF65-F5344CB8AC3E}">
        <p14:creationId xmlns:p14="http://schemas.microsoft.com/office/powerpoint/2010/main" val="6874152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www.moxa.com/Innovation/images/DT-diagram.jpg"/>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Title 2">
            <a:extLst>
              <a:ext uri="{FF2B5EF4-FFF2-40B4-BE49-F238E27FC236}">
                <a16:creationId xmlns:a16="http://schemas.microsoft.com/office/drawing/2014/main" id="{387B9BAC-2833-4903-A166-9BD88BF0A055}"/>
              </a:ext>
            </a:extLst>
          </p:cNvPr>
          <p:cNvSpPr>
            <a:spLocks noGrp="1"/>
          </p:cNvSpPr>
          <p:nvPr>
            <p:ph type="title"/>
          </p:nvPr>
        </p:nvSpPr>
        <p:spPr/>
        <p:txBody>
          <a:bodyPr>
            <a:normAutofit fontScale="90000"/>
          </a:bodyPr>
          <a:lstStyle/>
          <a:p>
            <a:r>
              <a:rPr lang="en-GB" dirty="0">
                <a:latin typeface="Comic Sans MS" panose="030F0702030302020204" pitchFamily="66" charset="0"/>
                <a:ea typeface="ChalkyChuck" panose="02000603000000000000" pitchFamily="2" charset="0"/>
              </a:rPr>
              <a:t>The Curriculum in our school</a:t>
            </a:r>
          </a:p>
        </p:txBody>
      </p:sp>
      <p:sp>
        <p:nvSpPr>
          <p:cNvPr id="4" name="Content Placeholder 3">
            <a:extLst>
              <a:ext uri="{FF2B5EF4-FFF2-40B4-BE49-F238E27FC236}">
                <a16:creationId xmlns:a16="http://schemas.microsoft.com/office/drawing/2014/main" id="{9FD7029D-5DAC-44F6-8FAD-960C12426109}"/>
              </a:ext>
            </a:extLst>
          </p:cNvPr>
          <p:cNvSpPr>
            <a:spLocks noGrp="1"/>
          </p:cNvSpPr>
          <p:nvPr>
            <p:ph sz="half" idx="1"/>
          </p:nvPr>
        </p:nvSpPr>
        <p:spPr>
          <a:xfrm>
            <a:off x="1176866" y="2667000"/>
            <a:ext cx="4495800" cy="4983162"/>
          </a:xfrm>
        </p:spPr>
        <p:txBody>
          <a:bodyPr>
            <a:normAutofit/>
          </a:bodyPr>
          <a:lstStyle/>
          <a:p>
            <a:r>
              <a:rPr lang="en-GB" sz="2000" dirty="0">
                <a:latin typeface="Comic Sans MS" panose="030F0702030302020204" pitchFamily="66" charset="0"/>
                <a:ea typeface="ChalkyChuck" panose="02000603000000000000" pitchFamily="2" charset="0"/>
              </a:rPr>
              <a:t>White Rose scheme of learning: </a:t>
            </a:r>
          </a:p>
          <a:p>
            <a:r>
              <a:rPr lang="en-GB" sz="2000" dirty="0">
                <a:latin typeface="Comic Sans MS" panose="030F0702030302020204" pitchFamily="66" charset="0"/>
                <a:ea typeface="ChalkyChuck" panose="02000603000000000000" pitchFamily="2" charset="0"/>
              </a:rPr>
              <a:t>“Adopting a White Rose Maths approach to teaching means making sure all children have the same opportunities to learn and the support they need to fully grasp concepts.” - White Rose </a:t>
            </a:r>
          </a:p>
          <a:p>
            <a:endParaRPr lang="en-GB" dirty="0">
              <a:latin typeface="ChalkyChuck" panose="02000603000000000000" pitchFamily="2" charset="0"/>
              <a:ea typeface="ChalkyChuck" panose="02000603000000000000" pitchFamily="2" charset="0"/>
            </a:endParaRPr>
          </a:p>
        </p:txBody>
      </p:sp>
      <p:pic>
        <p:nvPicPr>
          <p:cNvPr id="8" name="Content Placeholder 7">
            <a:extLst>
              <a:ext uri="{FF2B5EF4-FFF2-40B4-BE49-F238E27FC236}">
                <a16:creationId xmlns:a16="http://schemas.microsoft.com/office/drawing/2014/main" id="{AFBAC9F4-AFF3-531D-EE45-F80FB5A8DD76}"/>
              </a:ext>
            </a:extLst>
          </p:cNvPr>
          <p:cNvPicPr>
            <a:picLocks noGrp="1" noChangeAspect="1"/>
          </p:cNvPicPr>
          <p:nvPr>
            <p:ph sz="half" idx="2"/>
          </p:nvPr>
        </p:nvPicPr>
        <p:blipFill>
          <a:blip r:embed="rId2"/>
          <a:stretch>
            <a:fillRect/>
          </a:stretch>
        </p:blipFill>
        <p:spPr>
          <a:xfrm>
            <a:off x="6477000" y="4168573"/>
            <a:ext cx="1774090" cy="1774090"/>
          </a:xfrm>
          <a:prstGeom prst="rect">
            <a:avLst/>
          </a:prstGeom>
        </p:spPr>
      </p:pic>
    </p:spTree>
    <p:extLst>
      <p:ext uri="{BB962C8B-B14F-4D97-AF65-F5344CB8AC3E}">
        <p14:creationId xmlns:p14="http://schemas.microsoft.com/office/powerpoint/2010/main" val="7373331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www.moxa.com/Innovation/images/DT-diagram.jpg"/>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Title 2">
            <a:extLst>
              <a:ext uri="{FF2B5EF4-FFF2-40B4-BE49-F238E27FC236}">
                <a16:creationId xmlns:a16="http://schemas.microsoft.com/office/drawing/2014/main" id="{387B9BAC-2833-4903-A166-9BD88BF0A055}"/>
              </a:ext>
            </a:extLst>
          </p:cNvPr>
          <p:cNvSpPr>
            <a:spLocks noGrp="1"/>
          </p:cNvSpPr>
          <p:nvPr>
            <p:ph type="title"/>
          </p:nvPr>
        </p:nvSpPr>
        <p:spPr/>
        <p:txBody>
          <a:bodyPr>
            <a:normAutofit/>
          </a:bodyPr>
          <a:lstStyle/>
          <a:p>
            <a:r>
              <a:rPr lang="en-GB" dirty="0">
                <a:latin typeface="Comic Sans MS" panose="030F0702030302020204" pitchFamily="66" charset="0"/>
                <a:ea typeface="ChalkyChuck" panose="02000603000000000000" pitchFamily="2" charset="0"/>
              </a:rPr>
              <a:t>By the end of Reception</a:t>
            </a:r>
          </a:p>
        </p:txBody>
      </p:sp>
      <p:pic>
        <p:nvPicPr>
          <p:cNvPr id="9" name="Content Placeholder 8">
            <a:extLst>
              <a:ext uri="{FF2B5EF4-FFF2-40B4-BE49-F238E27FC236}">
                <a16:creationId xmlns:a16="http://schemas.microsoft.com/office/drawing/2014/main" id="{37751061-F8E5-FF62-9C6B-2FF811B81D5E}"/>
              </a:ext>
            </a:extLst>
          </p:cNvPr>
          <p:cNvPicPr>
            <a:picLocks noGrp="1" noChangeAspect="1"/>
          </p:cNvPicPr>
          <p:nvPr>
            <p:ph sz="half" idx="1"/>
          </p:nvPr>
        </p:nvPicPr>
        <p:blipFill>
          <a:blip r:embed="rId2"/>
          <a:stretch>
            <a:fillRect/>
          </a:stretch>
        </p:blipFill>
        <p:spPr>
          <a:xfrm>
            <a:off x="3170471" y="2438400"/>
            <a:ext cx="2803057" cy="3774022"/>
          </a:xfrm>
          <a:prstGeom prst="rect">
            <a:avLst/>
          </a:prstGeom>
        </p:spPr>
      </p:pic>
    </p:spTree>
    <p:extLst>
      <p:ext uri="{BB962C8B-B14F-4D97-AF65-F5344CB8AC3E}">
        <p14:creationId xmlns:p14="http://schemas.microsoft.com/office/powerpoint/2010/main" val="6419562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www.moxa.com/Innovation/images/DT-diagram.jpg"/>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latin typeface="Comic Sans MS" panose="030F0702030302020204" pitchFamily="66" charset="0"/>
            </a:endParaRPr>
          </a:p>
        </p:txBody>
      </p:sp>
      <p:sp>
        <p:nvSpPr>
          <p:cNvPr id="5" name="TextBox 4">
            <a:extLst>
              <a:ext uri="{FF2B5EF4-FFF2-40B4-BE49-F238E27FC236}">
                <a16:creationId xmlns:a16="http://schemas.microsoft.com/office/drawing/2014/main" id="{0B387BE7-F4F7-4659-BE77-69B21B275D86}"/>
              </a:ext>
            </a:extLst>
          </p:cNvPr>
          <p:cNvSpPr txBox="1"/>
          <p:nvPr/>
        </p:nvSpPr>
        <p:spPr>
          <a:xfrm>
            <a:off x="533400" y="1524000"/>
            <a:ext cx="8001000" cy="3139321"/>
          </a:xfrm>
          <a:prstGeom prst="rect">
            <a:avLst/>
          </a:prstGeom>
          <a:noFill/>
        </p:spPr>
        <p:txBody>
          <a:bodyPr wrap="square" rtlCol="0">
            <a:spAutoFit/>
          </a:bodyPr>
          <a:lstStyle/>
          <a:p>
            <a:pPr marL="285750" indent="-285750">
              <a:buFont typeface="Arial" panose="020B0604020202020204" pitchFamily="34" charset="0"/>
              <a:buChar char="•"/>
            </a:pPr>
            <a:endParaRPr lang="en-GB" dirty="0">
              <a:solidFill>
                <a:schemeClr val="bg1"/>
              </a:solidFill>
              <a:latin typeface="Comic Sans MS" panose="030F0702030302020204" pitchFamily="66" charset="0"/>
              <a:ea typeface="Sassoon Infant Rg" panose="02000503030000020003" pitchFamily="2" charset="0"/>
            </a:endParaRPr>
          </a:p>
          <a:p>
            <a:pPr marL="285750" indent="-285750">
              <a:buFont typeface="Arial" panose="020B0604020202020204" pitchFamily="34" charset="0"/>
              <a:buChar char="•"/>
            </a:pPr>
            <a:endParaRPr lang="en-GB" dirty="0">
              <a:solidFill>
                <a:schemeClr val="bg1"/>
              </a:solidFill>
              <a:latin typeface="Comic Sans MS" panose="030F0702030302020204" pitchFamily="66" charset="0"/>
              <a:ea typeface="Sassoon Infant Rg" panose="02000503030000020003" pitchFamily="2" charset="0"/>
            </a:endParaRPr>
          </a:p>
          <a:p>
            <a:pPr marL="285750" indent="-285750">
              <a:buFont typeface="Arial" panose="020B0604020202020204" pitchFamily="34" charset="0"/>
              <a:buChar char="•"/>
            </a:pPr>
            <a:endParaRPr lang="en-GB" dirty="0">
              <a:solidFill>
                <a:schemeClr val="bg1"/>
              </a:solidFill>
              <a:latin typeface="Comic Sans MS" panose="030F0702030302020204" pitchFamily="66" charset="0"/>
              <a:ea typeface="Sassoon Infant Rg" panose="02000503030000020003" pitchFamily="2" charset="0"/>
            </a:endParaRPr>
          </a:p>
          <a:p>
            <a:pPr marL="285750" indent="-285750">
              <a:buFont typeface="Arial" panose="020B0604020202020204" pitchFamily="34" charset="0"/>
              <a:buChar char="•"/>
            </a:pPr>
            <a:endParaRPr lang="en-GB" dirty="0">
              <a:solidFill>
                <a:schemeClr val="bg1"/>
              </a:solidFill>
              <a:latin typeface="Comic Sans MS" panose="030F0702030302020204" pitchFamily="66" charset="0"/>
              <a:ea typeface="Sassoon Infant Rg" panose="02000503030000020003" pitchFamily="2" charset="0"/>
            </a:endParaRPr>
          </a:p>
          <a:p>
            <a:pPr marL="285750" indent="-285750">
              <a:buFont typeface="Arial" panose="020B0604020202020204" pitchFamily="34" charset="0"/>
              <a:buChar char="•"/>
            </a:pPr>
            <a:endParaRPr lang="en-GB" dirty="0">
              <a:solidFill>
                <a:schemeClr val="bg1"/>
              </a:solidFill>
              <a:latin typeface="Comic Sans MS" panose="030F0702030302020204" pitchFamily="66" charset="0"/>
              <a:ea typeface="Sassoon Infant Rg" panose="02000503030000020003" pitchFamily="2" charset="0"/>
            </a:endParaRPr>
          </a:p>
          <a:p>
            <a:pPr marL="285750" indent="-285750">
              <a:buFont typeface="Arial" panose="020B0604020202020204" pitchFamily="34" charset="0"/>
              <a:buChar char="•"/>
            </a:pPr>
            <a:endParaRPr lang="en-GB" dirty="0">
              <a:solidFill>
                <a:schemeClr val="bg1"/>
              </a:solidFill>
              <a:latin typeface="Comic Sans MS" panose="030F0702030302020204" pitchFamily="66" charset="0"/>
              <a:ea typeface="Sassoon Infant Rg" panose="02000503030000020003" pitchFamily="2" charset="0"/>
            </a:endParaRPr>
          </a:p>
          <a:p>
            <a:pPr marL="285750" indent="-285750">
              <a:buFont typeface="Arial" panose="020B0604020202020204" pitchFamily="34" charset="0"/>
              <a:buChar char="•"/>
            </a:pPr>
            <a:endParaRPr lang="en-GB" dirty="0">
              <a:solidFill>
                <a:schemeClr val="bg1"/>
              </a:solidFill>
              <a:latin typeface="Comic Sans MS" panose="030F0702030302020204" pitchFamily="66" charset="0"/>
              <a:ea typeface="Sassoon Infant Rg" panose="02000503030000020003" pitchFamily="2" charset="0"/>
            </a:endParaRPr>
          </a:p>
          <a:p>
            <a:pPr marL="285750" indent="-285750">
              <a:buFont typeface="Arial" panose="020B0604020202020204" pitchFamily="34" charset="0"/>
              <a:buChar char="•"/>
            </a:pPr>
            <a:endParaRPr lang="en-GB" dirty="0">
              <a:solidFill>
                <a:schemeClr val="bg1"/>
              </a:solidFill>
              <a:latin typeface="Comic Sans MS" panose="030F0702030302020204" pitchFamily="66" charset="0"/>
              <a:ea typeface="Sassoon Infant Rg" panose="02000503030000020003" pitchFamily="2" charset="0"/>
            </a:endParaRPr>
          </a:p>
          <a:p>
            <a:pPr marL="285750" indent="-285750">
              <a:buFont typeface="Arial" panose="020B0604020202020204" pitchFamily="34" charset="0"/>
              <a:buChar char="•"/>
            </a:pPr>
            <a:endParaRPr lang="en-GB" dirty="0">
              <a:solidFill>
                <a:schemeClr val="bg1"/>
              </a:solidFill>
              <a:latin typeface="Comic Sans MS" panose="030F0702030302020204" pitchFamily="66" charset="0"/>
              <a:ea typeface="Sassoon Infant Rg" panose="02000503030000020003" pitchFamily="2" charset="0"/>
            </a:endParaRPr>
          </a:p>
          <a:p>
            <a:pPr marL="285750" indent="-285750">
              <a:buFont typeface="Arial" panose="020B0604020202020204" pitchFamily="34" charset="0"/>
              <a:buChar char="•"/>
            </a:pPr>
            <a:endParaRPr lang="en-GB" dirty="0">
              <a:solidFill>
                <a:schemeClr val="bg1"/>
              </a:solidFill>
              <a:latin typeface="Comic Sans MS" panose="030F0702030302020204" pitchFamily="66" charset="0"/>
              <a:ea typeface="Sassoon Infant Rg" panose="02000503030000020003" pitchFamily="2" charset="0"/>
            </a:endParaRPr>
          </a:p>
          <a:p>
            <a:pPr marL="285750" indent="-285750">
              <a:buFont typeface="Arial" panose="020B0604020202020204" pitchFamily="34" charset="0"/>
              <a:buChar char="•"/>
            </a:pPr>
            <a:endParaRPr lang="en-GB" dirty="0">
              <a:solidFill>
                <a:schemeClr val="bg1"/>
              </a:solidFill>
              <a:latin typeface="Comic Sans MS" panose="030F0702030302020204" pitchFamily="66" charset="0"/>
              <a:ea typeface="Sassoon Infant Rg" panose="02000503030000020003" pitchFamily="2" charset="0"/>
            </a:endParaRPr>
          </a:p>
        </p:txBody>
      </p:sp>
      <p:sp>
        <p:nvSpPr>
          <p:cNvPr id="3" name="Title 2">
            <a:extLst>
              <a:ext uri="{FF2B5EF4-FFF2-40B4-BE49-F238E27FC236}">
                <a16:creationId xmlns:a16="http://schemas.microsoft.com/office/drawing/2014/main" id="{387B9BAC-2833-4903-A166-9BD88BF0A055}"/>
              </a:ext>
            </a:extLst>
          </p:cNvPr>
          <p:cNvSpPr>
            <a:spLocks noGrp="1"/>
          </p:cNvSpPr>
          <p:nvPr>
            <p:ph type="title"/>
          </p:nvPr>
        </p:nvSpPr>
        <p:spPr/>
        <p:txBody>
          <a:bodyPr>
            <a:normAutofit fontScale="90000"/>
          </a:bodyPr>
          <a:lstStyle/>
          <a:p>
            <a:r>
              <a:rPr lang="en-GB" dirty="0">
                <a:latin typeface="Comic Sans MS" panose="030F0702030302020204" pitchFamily="66" charset="0"/>
                <a:ea typeface="ChalkyChuck" panose="02000603000000000000" pitchFamily="2" charset="0"/>
              </a:rPr>
              <a:t>Learning through play at school and home</a:t>
            </a:r>
          </a:p>
        </p:txBody>
      </p:sp>
      <p:sp>
        <p:nvSpPr>
          <p:cNvPr id="4" name="Content Placeholder 3">
            <a:extLst>
              <a:ext uri="{FF2B5EF4-FFF2-40B4-BE49-F238E27FC236}">
                <a16:creationId xmlns:a16="http://schemas.microsoft.com/office/drawing/2014/main" id="{9FD7029D-5DAC-44F6-8FAD-960C12426109}"/>
              </a:ext>
            </a:extLst>
          </p:cNvPr>
          <p:cNvSpPr>
            <a:spLocks noGrp="1"/>
          </p:cNvSpPr>
          <p:nvPr>
            <p:ph sz="half" idx="1"/>
          </p:nvPr>
        </p:nvSpPr>
        <p:spPr>
          <a:xfrm>
            <a:off x="533400" y="2749206"/>
            <a:ext cx="4495800" cy="4364158"/>
          </a:xfrm>
        </p:spPr>
        <p:txBody>
          <a:bodyPr>
            <a:normAutofit/>
          </a:bodyPr>
          <a:lstStyle/>
          <a:p>
            <a:r>
              <a:rPr lang="en-GB" sz="2000" dirty="0">
                <a:latin typeface="Comic Sans MS" panose="030F0702030302020204" pitchFamily="66" charset="0"/>
                <a:ea typeface="ChalkyChuck" panose="02000603000000000000" pitchFamily="2" charset="0"/>
              </a:rPr>
              <a:t>Play is essential in teaching and consolidating in maths.</a:t>
            </a:r>
          </a:p>
          <a:p>
            <a:r>
              <a:rPr lang="en-GB" sz="2000" dirty="0">
                <a:latin typeface="Comic Sans MS" panose="030F0702030302020204" pitchFamily="66" charset="0"/>
                <a:ea typeface="ChalkyChuck" panose="02000603000000000000" pitchFamily="2" charset="0"/>
              </a:rPr>
              <a:t>Many of the maths objectives within Development Matters can only be developed during free play.</a:t>
            </a:r>
          </a:p>
          <a:p>
            <a:r>
              <a:rPr lang="en-GB" sz="2000" dirty="0">
                <a:latin typeface="Comic Sans MS" panose="030F0702030302020204" pitchFamily="66" charset="0"/>
                <a:ea typeface="ChalkyChuck" panose="02000603000000000000" pitchFamily="2" charset="0"/>
              </a:rPr>
              <a:t>Play enables children to be independent and remain curious.</a:t>
            </a:r>
          </a:p>
          <a:p>
            <a:endParaRPr lang="en-GB" dirty="0">
              <a:latin typeface="Comic Sans MS" panose="030F0702030302020204" pitchFamily="66" charset="0"/>
              <a:ea typeface="ChalkyChuck" panose="02000603000000000000" pitchFamily="2" charset="0"/>
            </a:endParaRPr>
          </a:p>
        </p:txBody>
      </p:sp>
      <p:pic>
        <p:nvPicPr>
          <p:cNvPr id="7" name="Content Placeholder 6">
            <a:extLst>
              <a:ext uri="{FF2B5EF4-FFF2-40B4-BE49-F238E27FC236}">
                <a16:creationId xmlns:a16="http://schemas.microsoft.com/office/drawing/2014/main" id="{8E7BB7E8-1728-64F6-1172-47E688AAC2D3}"/>
              </a:ext>
            </a:extLst>
          </p:cNvPr>
          <p:cNvPicPr>
            <a:picLocks noGrp="1" noChangeAspect="1"/>
          </p:cNvPicPr>
          <p:nvPr>
            <p:ph sz="half" idx="2"/>
          </p:nvPr>
        </p:nvPicPr>
        <p:blipFill>
          <a:blip r:embed="rId2"/>
          <a:stretch>
            <a:fillRect/>
          </a:stretch>
        </p:blipFill>
        <p:spPr>
          <a:xfrm>
            <a:off x="5029200" y="2967435"/>
            <a:ext cx="3336925" cy="2502693"/>
          </a:xfrm>
          <a:prstGeom prst="rect">
            <a:avLst/>
          </a:prstGeom>
        </p:spPr>
      </p:pic>
    </p:spTree>
    <p:extLst>
      <p:ext uri="{BB962C8B-B14F-4D97-AF65-F5344CB8AC3E}">
        <p14:creationId xmlns:p14="http://schemas.microsoft.com/office/powerpoint/2010/main" val="24437010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www.moxa.com/Innovation/images/DT-diagram.jpg"/>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Title 2">
            <a:extLst>
              <a:ext uri="{FF2B5EF4-FFF2-40B4-BE49-F238E27FC236}">
                <a16:creationId xmlns:a16="http://schemas.microsoft.com/office/drawing/2014/main" id="{387B9BAC-2833-4903-A166-9BD88BF0A055}"/>
              </a:ext>
            </a:extLst>
          </p:cNvPr>
          <p:cNvSpPr>
            <a:spLocks noGrp="1"/>
          </p:cNvSpPr>
          <p:nvPr>
            <p:ph type="title"/>
          </p:nvPr>
        </p:nvSpPr>
        <p:spPr>
          <a:xfrm>
            <a:off x="1066800" y="759407"/>
            <a:ext cx="6798734" cy="1303867"/>
          </a:xfrm>
        </p:spPr>
        <p:txBody>
          <a:bodyPr>
            <a:normAutofit fontScale="90000"/>
          </a:bodyPr>
          <a:lstStyle/>
          <a:p>
            <a:r>
              <a:rPr lang="en-GB" dirty="0">
                <a:latin typeface="Comic Sans MS" panose="030F0702030302020204" pitchFamily="66" charset="0"/>
                <a:ea typeface="ChalkyChuck" panose="02000603000000000000" pitchFamily="2" charset="0"/>
              </a:rPr>
              <a:t>Learning through play at school and home</a:t>
            </a:r>
          </a:p>
        </p:txBody>
      </p:sp>
      <p:sp>
        <p:nvSpPr>
          <p:cNvPr id="4" name="Content Placeholder 3">
            <a:extLst>
              <a:ext uri="{FF2B5EF4-FFF2-40B4-BE49-F238E27FC236}">
                <a16:creationId xmlns:a16="http://schemas.microsoft.com/office/drawing/2014/main" id="{9FD7029D-5DAC-44F6-8FAD-960C12426109}"/>
              </a:ext>
            </a:extLst>
          </p:cNvPr>
          <p:cNvSpPr>
            <a:spLocks noGrp="1"/>
          </p:cNvSpPr>
          <p:nvPr>
            <p:ph sz="half" idx="1"/>
          </p:nvPr>
        </p:nvSpPr>
        <p:spPr>
          <a:xfrm>
            <a:off x="617150" y="1898165"/>
            <a:ext cx="4495800" cy="4983162"/>
          </a:xfrm>
        </p:spPr>
        <p:txBody>
          <a:bodyPr>
            <a:normAutofit/>
          </a:bodyPr>
          <a:lstStyle/>
          <a:p>
            <a:endParaRPr lang="en-GB" dirty="0">
              <a:latin typeface="ChalkyChuck" panose="02000603000000000000" pitchFamily="2" charset="0"/>
              <a:ea typeface="ChalkyChuck" panose="02000603000000000000" pitchFamily="2" charset="0"/>
            </a:endParaRPr>
          </a:p>
          <a:p>
            <a:r>
              <a:rPr lang="en-GB" dirty="0">
                <a:latin typeface="Comic Sans MS" panose="030F0702030302020204" pitchFamily="66" charset="0"/>
                <a:ea typeface="ChalkyChuck" panose="02000603000000000000" pitchFamily="2" charset="0"/>
              </a:rPr>
              <a:t>By setting up and supporting activities in the environment, like the ones you see here today, children are not only learning about one specific maths objective, but they are also learning so much more in other areas of learning; the possibilities are endless!</a:t>
            </a:r>
          </a:p>
          <a:p>
            <a:endParaRPr lang="en-GB" dirty="0">
              <a:latin typeface="ChalkyChuck" panose="02000603000000000000" pitchFamily="2" charset="0"/>
              <a:ea typeface="ChalkyChuck" panose="02000603000000000000" pitchFamily="2" charset="0"/>
            </a:endParaRPr>
          </a:p>
        </p:txBody>
      </p:sp>
      <p:pic>
        <p:nvPicPr>
          <p:cNvPr id="6" name="Picture 5">
            <a:extLst>
              <a:ext uri="{FF2B5EF4-FFF2-40B4-BE49-F238E27FC236}">
                <a16:creationId xmlns:a16="http://schemas.microsoft.com/office/drawing/2014/main" id="{1FCA56E6-6784-3044-1589-DFA4B7E777FD}"/>
              </a:ext>
            </a:extLst>
          </p:cNvPr>
          <p:cNvPicPr>
            <a:picLocks noChangeAspect="1"/>
          </p:cNvPicPr>
          <p:nvPr/>
        </p:nvPicPr>
        <p:blipFill>
          <a:blip r:embed="rId2"/>
          <a:stretch>
            <a:fillRect/>
          </a:stretch>
        </p:blipFill>
        <p:spPr>
          <a:xfrm>
            <a:off x="5334000" y="2819400"/>
            <a:ext cx="3040020" cy="2268140"/>
          </a:xfrm>
          <a:prstGeom prst="rect">
            <a:avLst/>
          </a:prstGeom>
        </p:spPr>
      </p:pic>
    </p:spTree>
    <p:extLst>
      <p:ext uri="{BB962C8B-B14F-4D97-AF65-F5344CB8AC3E}">
        <p14:creationId xmlns:p14="http://schemas.microsoft.com/office/powerpoint/2010/main" val="8360643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734F098-3CBE-4221-8F6A-8F065366FA16}"/>
              </a:ext>
            </a:extLst>
          </p:cNvPr>
          <p:cNvSpPr txBox="1"/>
          <p:nvPr/>
        </p:nvSpPr>
        <p:spPr>
          <a:xfrm>
            <a:off x="914400" y="2831145"/>
            <a:ext cx="7696200" cy="3231654"/>
          </a:xfrm>
          <a:prstGeom prst="rect">
            <a:avLst/>
          </a:prstGeom>
          <a:noFill/>
        </p:spPr>
        <p:txBody>
          <a:bodyPr wrap="square">
            <a:spAutoFit/>
          </a:bodyPr>
          <a:lstStyle/>
          <a:p>
            <a:endParaRPr lang="en-GB" sz="4800" b="1" dirty="0">
              <a:solidFill>
                <a:schemeClr val="bg1"/>
              </a:solidFill>
              <a:latin typeface="ChalkyChuck" panose="02000603000000000000" pitchFamily="2" charset="0"/>
              <a:ea typeface="ChalkyChuck" panose="02000603000000000000" pitchFamily="2" charset="0"/>
            </a:endParaRPr>
          </a:p>
          <a:p>
            <a:pPr algn="ctr"/>
            <a:r>
              <a:rPr lang="en-GB" sz="3600" dirty="0">
                <a:latin typeface="Comic Sans MS" panose="030F0702030302020204" pitchFamily="66" charset="0"/>
                <a:ea typeface="ChalkyChuck" panose="02000603000000000000" pitchFamily="2" charset="0"/>
              </a:rPr>
              <a:t>What can the environment teach in maths and how do teachers facilitate learning?</a:t>
            </a:r>
            <a:br>
              <a:rPr lang="en-GB" sz="4800" b="1" dirty="0">
                <a:solidFill>
                  <a:schemeClr val="bg1"/>
                </a:solidFill>
                <a:latin typeface="ChalkyChuck" panose="02000603000000000000" pitchFamily="2" charset="0"/>
                <a:ea typeface="ChalkyChuck" panose="02000603000000000000" pitchFamily="2" charset="0"/>
              </a:rPr>
            </a:br>
            <a:endParaRPr lang="en-GB" sz="4800" dirty="0">
              <a:solidFill>
                <a:schemeClr val="bg1"/>
              </a:solidFill>
              <a:latin typeface="ChalkyChuck" panose="02000603000000000000" pitchFamily="2" charset="0"/>
              <a:ea typeface="ChalkyChuck" panose="02000603000000000000" pitchFamily="2" charset="0"/>
            </a:endParaRPr>
          </a:p>
        </p:txBody>
      </p:sp>
      <p:pic>
        <p:nvPicPr>
          <p:cNvPr id="2" name="Picture 1">
            <a:extLst>
              <a:ext uri="{FF2B5EF4-FFF2-40B4-BE49-F238E27FC236}">
                <a16:creationId xmlns:a16="http://schemas.microsoft.com/office/drawing/2014/main" id="{36DAEE97-2D69-321F-D8C5-D98DC63575F4}"/>
              </a:ext>
            </a:extLst>
          </p:cNvPr>
          <p:cNvPicPr>
            <a:picLocks noChangeAspect="1"/>
          </p:cNvPicPr>
          <p:nvPr/>
        </p:nvPicPr>
        <p:blipFill>
          <a:blip r:embed="rId2"/>
          <a:stretch>
            <a:fillRect/>
          </a:stretch>
        </p:blipFill>
        <p:spPr>
          <a:xfrm>
            <a:off x="2971800" y="914400"/>
            <a:ext cx="3454400" cy="2590800"/>
          </a:xfrm>
          <a:prstGeom prst="rect">
            <a:avLst/>
          </a:prstGeom>
        </p:spPr>
      </p:pic>
    </p:spTree>
    <p:extLst>
      <p:ext uri="{BB962C8B-B14F-4D97-AF65-F5344CB8AC3E}">
        <p14:creationId xmlns:p14="http://schemas.microsoft.com/office/powerpoint/2010/main" val="40064393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a:latin typeface="Comic Sans MS" panose="030F0702030302020204" pitchFamily="66" charset="0"/>
                <a:ea typeface="ChalkyChuck" panose="02000603000000000000" pitchFamily="2" charset="0"/>
              </a:rPr>
              <a:t>Mathematical Language</a:t>
            </a:r>
          </a:p>
        </p:txBody>
      </p:sp>
      <p:sp>
        <p:nvSpPr>
          <p:cNvPr id="2" name="AutoShape 2" descr="http://www.moxa.com/Innovation/images/DT-diagram.jpg"/>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TextBox 4">
            <a:extLst>
              <a:ext uri="{FF2B5EF4-FFF2-40B4-BE49-F238E27FC236}">
                <a16:creationId xmlns:a16="http://schemas.microsoft.com/office/drawing/2014/main" id="{0B387BE7-F4F7-4659-BE77-69B21B275D86}"/>
              </a:ext>
            </a:extLst>
          </p:cNvPr>
          <p:cNvSpPr txBox="1"/>
          <p:nvPr/>
        </p:nvSpPr>
        <p:spPr>
          <a:xfrm>
            <a:off x="965200" y="2514600"/>
            <a:ext cx="7010400" cy="2554545"/>
          </a:xfrm>
          <a:prstGeom prst="rect">
            <a:avLst/>
          </a:prstGeom>
          <a:noFill/>
        </p:spPr>
        <p:txBody>
          <a:bodyPr wrap="square" rtlCol="0">
            <a:spAutoFit/>
          </a:bodyPr>
          <a:lstStyle/>
          <a:p>
            <a:pPr marL="457200" indent="-457200">
              <a:buFont typeface="Arial" panose="020B0604020202020204" pitchFamily="34" charset="0"/>
              <a:buChar char="•"/>
            </a:pPr>
            <a:r>
              <a:rPr lang="en-GB" sz="2000" dirty="0">
                <a:latin typeface="Comic Sans MS" panose="030F0702030302020204" pitchFamily="66" charset="0"/>
                <a:ea typeface="ChalkyChuck" panose="02000603000000000000" pitchFamily="2" charset="0"/>
              </a:rPr>
              <a:t>Lots of mathematical language for example more, less, big, small, wide, thin and positional language needs to be modelled by adults for children to learn and it is so much more effective if it's during authentic play experiences.  </a:t>
            </a:r>
          </a:p>
          <a:p>
            <a:pPr marL="457200" indent="-457200">
              <a:buFont typeface="Arial" panose="020B0604020202020204" pitchFamily="34" charset="0"/>
              <a:buChar char="•"/>
            </a:pPr>
            <a:endParaRPr lang="en-GB" sz="2000" dirty="0">
              <a:latin typeface="Comic Sans MS" panose="030F0702030302020204" pitchFamily="66" charset="0"/>
              <a:ea typeface="ChalkyChuck" panose="02000603000000000000" pitchFamily="2" charset="0"/>
            </a:endParaRPr>
          </a:p>
          <a:p>
            <a:pPr marL="457200" indent="-457200">
              <a:buFont typeface="Arial" panose="020B0604020202020204" pitchFamily="34" charset="0"/>
              <a:buChar char="•"/>
            </a:pPr>
            <a:r>
              <a:rPr lang="en-GB" sz="2000" dirty="0">
                <a:latin typeface="Comic Sans MS" panose="030F0702030302020204" pitchFamily="66" charset="0"/>
                <a:ea typeface="ChalkyChuck" panose="02000603000000000000" pitchFamily="2" charset="0"/>
              </a:rPr>
              <a:t>This can be replicated at home when doing everyday activities. </a:t>
            </a:r>
          </a:p>
        </p:txBody>
      </p:sp>
    </p:spTree>
    <p:extLst>
      <p:ext uri="{BB962C8B-B14F-4D97-AF65-F5344CB8AC3E}">
        <p14:creationId xmlns:p14="http://schemas.microsoft.com/office/powerpoint/2010/main" val="23955060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pPr algn="ctr"/>
            <a:r>
              <a:rPr lang="en-US" dirty="0">
                <a:latin typeface="Comic Sans MS" panose="030F0702030302020204" pitchFamily="66" charset="0"/>
                <a:ea typeface="ChalkyChuck" panose="02000603000000000000" pitchFamily="2" charset="0"/>
              </a:rPr>
              <a:t>Problem solving, reasoning and pattern</a:t>
            </a:r>
          </a:p>
        </p:txBody>
      </p:sp>
      <p:sp>
        <p:nvSpPr>
          <p:cNvPr id="2" name="AutoShape 2" descr="http://www.moxa.com/Innovation/images/DT-diagram.jpg"/>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TextBox 4">
            <a:extLst>
              <a:ext uri="{FF2B5EF4-FFF2-40B4-BE49-F238E27FC236}">
                <a16:creationId xmlns:a16="http://schemas.microsoft.com/office/drawing/2014/main" id="{0B387BE7-F4F7-4659-BE77-69B21B275D86}"/>
              </a:ext>
            </a:extLst>
          </p:cNvPr>
          <p:cNvSpPr txBox="1"/>
          <p:nvPr/>
        </p:nvSpPr>
        <p:spPr>
          <a:xfrm>
            <a:off x="685800" y="2438400"/>
            <a:ext cx="8153400" cy="2492990"/>
          </a:xfrm>
          <a:prstGeom prst="rect">
            <a:avLst/>
          </a:prstGeom>
          <a:noFill/>
        </p:spPr>
        <p:txBody>
          <a:bodyPr wrap="square" rtlCol="0">
            <a:spAutoFit/>
          </a:bodyPr>
          <a:lstStyle/>
          <a:p>
            <a:pPr marL="457200" indent="-457200">
              <a:buFont typeface="Arial" panose="020B0604020202020204" pitchFamily="34" charset="0"/>
              <a:buChar char="•"/>
            </a:pPr>
            <a:r>
              <a:rPr lang="en-GB" sz="2600" dirty="0">
                <a:latin typeface="Comic Sans MS" panose="030F0702030302020204" pitchFamily="66" charset="0"/>
                <a:ea typeface="ChalkyChuck" panose="02000603000000000000" pitchFamily="2" charset="0"/>
              </a:rPr>
              <a:t>Loose parts are also perfect for developing and embedding pattern creating. </a:t>
            </a:r>
          </a:p>
          <a:p>
            <a:pPr marL="457200" indent="-457200">
              <a:buFont typeface="Arial" panose="020B0604020202020204" pitchFamily="34" charset="0"/>
              <a:buChar char="•"/>
            </a:pPr>
            <a:endParaRPr lang="en-GB" sz="2600" dirty="0">
              <a:latin typeface="Comic Sans MS" panose="030F0702030302020204" pitchFamily="66" charset="0"/>
              <a:ea typeface="ChalkyChuck" panose="02000603000000000000" pitchFamily="2" charset="0"/>
            </a:endParaRPr>
          </a:p>
          <a:p>
            <a:pPr marL="457200" indent="-457200">
              <a:buFont typeface="Arial" panose="020B0604020202020204" pitchFamily="34" charset="0"/>
              <a:buChar char="•"/>
            </a:pPr>
            <a:r>
              <a:rPr lang="en-GB" sz="2600" dirty="0">
                <a:latin typeface="Comic Sans MS" panose="030F0702030302020204" pitchFamily="66" charset="0"/>
                <a:ea typeface="ChalkyChuck" panose="02000603000000000000" pitchFamily="2" charset="0"/>
              </a:rPr>
              <a:t>Construction is another area where children can learn these undervalued skills.</a:t>
            </a:r>
            <a:br>
              <a:rPr lang="en-GB" sz="2600" dirty="0">
                <a:latin typeface="ChalkyChuck" panose="02000603000000000000" pitchFamily="2" charset="0"/>
                <a:ea typeface="ChalkyChuck" panose="02000603000000000000" pitchFamily="2" charset="0"/>
              </a:rPr>
            </a:br>
            <a:endParaRPr lang="en-GB" sz="2600" dirty="0">
              <a:latin typeface="ChalkyChuck" panose="02000603000000000000" pitchFamily="2" charset="0"/>
              <a:ea typeface="ChalkyChuck" panose="02000603000000000000" pitchFamily="2" charset="0"/>
            </a:endParaRPr>
          </a:p>
        </p:txBody>
      </p:sp>
      <p:sp>
        <p:nvSpPr>
          <p:cNvPr id="6" name="AutoShape 8" descr="Early Years Foundation Stage Leaders Briefing 07.5.20- Webinar | Southwark  Schools">
            <a:extLst>
              <a:ext uri="{FF2B5EF4-FFF2-40B4-BE49-F238E27FC236}">
                <a16:creationId xmlns:a16="http://schemas.microsoft.com/office/drawing/2014/main" id="{43921AAB-F4B0-4575-BE35-73CB108409F4}"/>
              </a:ext>
            </a:extLst>
          </p:cNvPr>
          <p:cNvSpPr>
            <a:spLocks noChangeAspect="1" noChangeArrowheads="1"/>
          </p:cNvSpPr>
          <p:nvPr/>
        </p:nvSpPr>
        <p:spPr bwMode="auto">
          <a:xfrm>
            <a:off x="4876800" y="4800600"/>
            <a:ext cx="2641562" cy="157476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3" name="Picture 2">
            <a:extLst>
              <a:ext uri="{FF2B5EF4-FFF2-40B4-BE49-F238E27FC236}">
                <a16:creationId xmlns:a16="http://schemas.microsoft.com/office/drawing/2014/main" id="{9799940D-B1D8-F3E6-1970-DD31B4F8E110}"/>
              </a:ext>
            </a:extLst>
          </p:cNvPr>
          <p:cNvPicPr>
            <a:picLocks noChangeAspect="1"/>
          </p:cNvPicPr>
          <p:nvPr/>
        </p:nvPicPr>
        <p:blipFill>
          <a:blip r:embed="rId2"/>
          <a:srcRect l="920" r="20254" b="26714"/>
          <a:stretch/>
        </p:blipFill>
        <p:spPr>
          <a:xfrm>
            <a:off x="6197581" y="4114800"/>
            <a:ext cx="1981200" cy="2465544"/>
          </a:xfrm>
          <a:prstGeom prst="rect">
            <a:avLst/>
          </a:prstGeom>
        </p:spPr>
      </p:pic>
    </p:spTree>
    <p:extLst>
      <p:ext uri="{BB962C8B-B14F-4D97-AF65-F5344CB8AC3E}">
        <p14:creationId xmlns:p14="http://schemas.microsoft.com/office/powerpoint/2010/main" val="31792868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a:latin typeface="Comic Sans MS" panose="030F0702030302020204" pitchFamily="66" charset="0"/>
                <a:ea typeface="ChalkyChuck" panose="02000603000000000000" pitchFamily="2" charset="0"/>
              </a:rPr>
              <a:t>Weight and Measures</a:t>
            </a:r>
          </a:p>
        </p:txBody>
      </p:sp>
      <p:sp>
        <p:nvSpPr>
          <p:cNvPr id="2" name="AutoShape 2" descr="http://www.moxa.com/Innovation/images/DT-diagram.jpg"/>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TextBox 4">
            <a:extLst>
              <a:ext uri="{FF2B5EF4-FFF2-40B4-BE49-F238E27FC236}">
                <a16:creationId xmlns:a16="http://schemas.microsoft.com/office/drawing/2014/main" id="{0B387BE7-F4F7-4659-BE77-69B21B275D86}"/>
              </a:ext>
            </a:extLst>
          </p:cNvPr>
          <p:cNvSpPr txBox="1"/>
          <p:nvPr/>
        </p:nvSpPr>
        <p:spPr>
          <a:xfrm>
            <a:off x="762000" y="2332123"/>
            <a:ext cx="7848600" cy="2492990"/>
          </a:xfrm>
          <a:prstGeom prst="rect">
            <a:avLst/>
          </a:prstGeom>
          <a:noFill/>
        </p:spPr>
        <p:txBody>
          <a:bodyPr wrap="square" rtlCol="0">
            <a:spAutoFit/>
          </a:bodyPr>
          <a:lstStyle/>
          <a:p>
            <a:pPr marL="457200" indent="-457200">
              <a:buFont typeface="Arial" panose="020B0604020202020204" pitchFamily="34" charset="0"/>
              <a:buChar char="•"/>
            </a:pPr>
            <a:r>
              <a:rPr lang="en-GB" sz="2600" dirty="0">
                <a:latin typeface="Comic Sans MS" panose="030F0702030302020204" pitchFamily="66" charset="0"/>
                <a:ea typeface="ChalkyChuck" panose="02000603000000000000" pitchFamily="2" charset="0"/>
              </a:rPr>
              <a:t>We model measuring for example outside during building and construction: large scales outside, small balance scales inside for children to explore. </a:t>
            </a:r>
          </a:p>
          <a:p>
            <a:pPr marL="457200" indent="-457200">
              <a:buFont typeface="Arial" panose="020B0604020202020204" pitchFamily="34" charset="0"/>
              <a:buChar char="•"/>
            </a:pPr>
            <a:r>
              <a:rPr lang="en-GB" sz="2600" dirty="0">
                <a:latin typeface="Comic Sans MS" panose="030F0702030302020204" pitchFamily="66" charset="0"/>
                <a:ea typeface="ChalkyChuck" panose="02000603000000000000" pitchFamily="2" charset="0"/>
              </a:rPr>
              <a:t>Any cooking you do with your child at home will be helpful. </a:t>
            </a:r>
          </a:p>
        </p:txBody>
      </p:sp>
      <p:pic>
        <p:nvPicPr>
          <p:cNvPr id="3" name="Picture 2">
            <a:extLst>
              <a:ext uri="{FF2B5EF4-FFF2-40B4-BE49-F238E27FC236}">
                <a16:creationId xmlns:a16="http://schemas.microsoft.com/office/drawing/2014/main" id="{DD2573DB-7B99-6524-DD98-E798D4A429E9}"/>
              </a:ext>
            </a:extLst>
          </p:cNvPr>
          <p:cNvPicPr>
            <a:picLocks noChangeAspect="1"/>
          </p:cNvPicPr>
          <p:nvPr/>
        </p:nvPicPr>
        <p:blipFill>
          <a:blip r:embed="rId2"/>
          <a:stretch>
            <a:fillRect/>
          </a:stretch>
        </p:blipFill>
        <p:spPr>
          <a:xfrm>
            <a:off x="5410200" y="4343400"/>
            <a:ext cx="2407334" cy="2172658"/>
          </a:xfrm>
          <a:prstGeom prst="rect">
            <a:avLst/>
          </a:prstGeom>
        </p:spPr>
      </p:pic>
    </p:spTree>
    <p:extLst>
      <p:ext uri="{BB962C8B-B14F-4D97-AF65-F5344CB8AC3E}">
        <p14:creationId xmlns:p14="http://schemas.microsoft.com/office/powerpoint/2010/main" val="28535068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a:latin typeface="Comic Sans MS" panose="030F0702030302020204" pitchFamily="66" charset="0"/>
                <a:ea typeface="ChalkyChuck" panose="02000603000000000000" pitchFamily="2" charset="0"/>
              </a:rPr>
              <a:t>Money</a:t>
            </a:r>
          </a:p>
        </p:txBody>
      </p:sp>
      <p:sp>
        <p:nvSpPr>
          <p:cNvPr id="2" name="AutoShape 2" descr="http://www.moxa.com/Innovation/images/DT-diagram.jpg"/>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TextBox 4">
            <a:extLst>
              <a:ext uri="{FF2B5EF4-FFF2-40B4-BE49-F238E27FC236}">
                <a16:creationId xmlns:a16="http://schemas.microsoft.com/office/drawing/2014/main" id="{0B387BE7-F4F7-4659-BE77-69B21B275D86}"/>
              </a:ext>
            </a:extLst>
          </p:cNvPr>
          <p:cNvSpPr txBox="1"/>
          <p:nvPr/>
        </p:nvSpPr>
        <p:spPr>
          <a:xfrm>
            <a:off x="533400" y="2438400"/>
            <a:ext cx="8242300" cy="3693319"/>
          </a:xfrm>
          <a:prstGeom prst="rect">
            <a:avLst/>
          </a:prstGeom>
          <a:noFill/>
        </p:spPr>
        <p:txBody>
          <a:bodyPr wrap="square" rtlCol="0">
            <a:spAutoFit/>
          </a:bodyPr>
          <a:lstStyle/>
          <a:p>
            <a:pPr marL="457200" indent="-457200">
              <a:buFont typeface="Arial" panose="020B0604020202020204" pitchFamily="34" charset="0"/>
              <a:buChar char="•"/>
            </a:pPr>
            <a:r>
              <a:rPr lang="en-GB" sz="2600" dirty="0">
                <a:latin typeface="Comic Sans MS" panose="030F0702030302020204" pitchFamily="66" charset="0"/>
                <a:ea typeface="ChalkyChuck" panose="02000603000000000000" pitchFamily="2" charset="0"/>
              </a:rPr>
              <a:t>The best way to learn about money is to use it purposefully. We use a role-play shop where children must buy things using money. </a:t>
            </a:r>
          </a:p>
          <a:p>
            <a:pPr marL="457200" indent="-457200">
              <a:buFont typeface="Arial" panose="020B0604020202020204" pitchFamily="34" charset="0"/>
              <a:buChar char="•"/>
            </a:pPr>
            <a:endParaRPr lang="en-GB" sz="2600" dirty="0">
              <a:latin typeface="Comic Sans MS" panose="030F0702030302020204" pitchFamily="66" charset="0"/>
              <a:ea typeface="ChalkyChuck" panose="02000603000000000000" pitchFamily="2" charset="0"/>
            </a:endParaRPr>
          </a:p>
          <a:p>
            <a:pPr marL="457200" indent="-457200">
              <a:buFont typeface="Arial" panose="020B0604020202020204" pitchFamily="34" charset="0"/>
              <a:buChar char="•"/>
            </a:pPr>
            <a:r>
              <a:rPr lang="en-GB" sz="2600" dirty="0">
                <a:latin typeface="Comic Sans MS" panose="030F0702030302020204" pitchFamily="66" charset="0"/>
                <a:ea typeface="ChalkyChuck" panose="02000603000000000000" pitchFamily="2" charset="0"/>
              </a:rPr>
              <a:t>Children often think that money is just ‘tapping.’ Any shopping that children can help with at home will help embed the learning and not lose the key skill of being able to use coins. </a:t>
            </a:r>
            <a:br>
              <a:rPr lang="en-GB" sz="2600" dirty="0">
                <a:latin typeface="ChalkyChuck" panose="02000603000000000000" pitchFamily="2" charset="0"/>
                <a:ea typeface="ChalkyChuck" panose="02000603000000000000" pitchFamily="2" charset="0"/>
              </a:rPr>
            </a:br>
            <a:endParaRPr lang="en-GB" sz="2600" dirty="0">
              <a:latin typeface="ChalkyChuck" panose="02000603000000000000" pitchFamily="2" charset="0"/>
              <a:ea typeface="ChalkyChuck" panose="02000603000000000000" pitchFamily="2" charset="0"/>
            </a:endParaRPr>
          </a:p>
        </p:txBody>
      </p:sp>
    </p:spTree>
    <p:extLst>
      <p:ext uri="{BB962C8B-B14F-4D97-AF65-F5344CB8AC3E}">
        <p14:creationId xmlns:p14="http://schemas.microsoft.com/office/powerpoint/2010/main" val="7286330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a:latin typeface="Comic Sans MS" panose="030F0702030302020204" pitchFamily="66" charset="0"/>
                <a:ea typeface="ChalkyChuck" panose="02000603000000000000" pitchFamily="2" charset="0"/>
              </a:rPr>
              <a:t>Time</a:t>
            </a:r>
          </a:p>
        </p:txBody>
      </p:sp>
      <p:sp>
        <p:nvSpPr>
          <p:cNvPr id="2" name="AutoShape 2" descr="http://www.moxa.com/Innovation/images/DT-diagram.jpg"/>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TextBox 4">
            <a:extLst>
              <a:ext uri="{FF2B5EF4-FFF2-40B4-BE49-F238E27FC236}">
                <a16:creationId xmlns:a16="http://schemas.microsoft.com/office/drawing/2014/main" id="{0B387BE7-F4F7-4659-BE77-69B21B275D86}"/>
              </a:ext>
            </a:extLst>
          </p:cNvPr>
          <p:cNvSpPr txBox="1"/>
          <p:nvPr/>
        </p:nvSpPr>
        <p:spPr>
          <a:xfrm>
            <a:off x="645968" y="2362200"/>
            <a:ext cx="7852064" cy="3477875"/>
          </a:xfrm>
          <a:prstGeom prst="rect">
            <a:avLst/>
          </a:prstGeom>
          <a:noFill/>
        </p:spPr>
        <p:txBody>
          <a:bodyPr wrap="square" rtlCol="0">
            <a:spAutoFit/>
          </a:bodyPr>
          <a:lstStyle/>
          <a:p>
            <a:pPr marL="457200" indent="-457200">
              <a:buFont typeface="Arial" panose="020B0604020202020204" pitchFamily="34" charset="0"/>
              <a:buChar char="•"/>
            </a:pPr>
            <a:r>
              <a:rPr lang="en-GB" sz="2000" dirty="0">
                <a:latin typeface="Comic Sans MS" panose="030F0702030302020204" pitchFamily="66" charset="0"/>
                <a:ea typeface="ChalkyChuck" panose="02000603000000000000" pitchFamily="2" charset="0"/>
              </a:rPr>
              <a:t>We encourage children to use time every day for example measuring how long running races or car racing through guttering takes: estimate then check; will a sand timer work?</a:t>
            </a:r>
          </a:p>
          <a:p>
            <a:pPr marL="457200" indent="-457200">
              <a:buFont typeface="Arial" panose="020B0604020202020204" pitchFamily="34" charset="0"/>
              <a:buChar char="•"/>
            </a:pPr>
            <a:endParaRPr lang="en-GB" sz="2000" dirty="0">
              <a:latin typeface="Comic Sans MS" panose="030F0702030302020204" pitchFamily="66" charset="0"/>
              <a:ea typeface="ChalkyChuck" panose="02000603000000000000" pitchFamily="2" charset="0"/>
            </a:endParaRPr>
          </a:p>
          <a:p>
            <a:pPr marL="457200" indent="-457200">
              <a:buFont typeface="Arial" panose="020B0604020202020204" pitchFamily="34" charset="0"/>
              <a:buChar char="•"/>
            </a:pPr>
            <a:r>
              <a:rPr lang="en-GB" sz="2000" dirty="0">
                <a:latin typeface="Comic Sans MS" panose="030F0702030302020204" pitchFamily="66" charset="0"/>
                <a:ea typeface="ChalkyChuck" panose="02000603000000000000" pitchFamily="2" charset="0"/>
              </a:rPr>
              <a:t>Modelling using stop clocks during races or games. </a:t>
            </a:r>
          </a:p>
          <a:p>
            <a:pPr marL="457200" indent="-457200">
              <a:buFont typeface="Arial" panose="020B0604020202020204" pitchFamily="34" charset="0"/>
              <a:buChar char="•"/>
            </a:pPr>
            <a:endParaRPr lang="en-GB" sz="2000" dirty="0">
              <a:latin typeface="Comic Sans MS" panose="030F0702030302020204" pitchFamily="66" charset="0"/>
              <a:ea typeface="ChalkyChuck" panose="02000603000000000000" pitchFamily="2" charset="0"/>
            </a:endParaRPr>
          </a:p>
          <a:p>
            <a:pPr marL="457200" indent="-457200">
              <a:buFont typeface="Arial" panose="020B0604020202020204" pitchFamily="34" charset="0"/>
              <a:buChar char="•"/>
            </a:pPr>
            <a:r>
              <a:rPr lang="en-GB" sz="2000" dirty="0">
                <a:latin typeface="Comic Sans MS" panose="030F0702030302020204" pitchFamily="66" charset="0"/>
                <a:ea typeface="ChalkyChuck" panose="02000603000000000000" pitchFamily="2" charset="0"/>
              </a:rPr>
              <a:t>Ask children for the time.</a:t>
            </a:r>
          </a:p>
          <a:p>
            <a:pPr marL="457200" indent="-457200">
              <a:buFont typeface="Arial" panose="020B0604020202020204" pitchFamily="34" charset="0"/>
              <a:buChar char="•"/>
            </a:pPr>
            <a:endParaRPr lang="en-GB" sz="2000" dirty="0">
              <a:latin typeface="Comic Sans MS" panose="030F0702030302020204" pitchFamily="66" charset="0"/>
              <a:ea typeface="ChalkyChuck" panose="02000603000000000000" pitchFamily="2" charset="0"/>
            </a:endParaRPr>
          </a:p>
          <a:p>
            <a:pPr marL="457200" indent="-457200">
              <a:buFont typeface="Arial" panose="020B0604020202020204" pitchFamily="34" charset="0"/>
              <a:buChar char="•"/>
            </a:pPr>
            <a:r>
              <a:rPr lang="en-GB" sz="2000" dirty="0">
                <a:latin typeface="Comic Sans MS" panose="030F0702030302020204" pitchFamily="66" charset="0"/>
                <a:ea typeface="ChalkyChuck" panose="02000603000000000000" pitchFamily="2" charset="0"/>
              </a:rPr>
              <a:t>When discussing the daily routine, we discuss times things happen.  </a:t>
            </a:r>
            <a:endParaRPr lang="en-GB" sz="2600" dirty="0">
              <a:solidFill>
                <a:schemeClr val="bg1"/>
              </a:solidFill>
              <a:latin typeface="ChalkyChuck" panose="02000603000000000000" pitchFamily="2" charset="0"/>
              <a:ea typeface="ChalkyChuck" panose="02000603000000000000" pitchFamily="2" charset="0"/>
            </a:endParaRPr>
          </a:p>
        </p:txBody>
      </p:sp>
      <p:pic>
        <p:nvPicPr>
          <p:cNvPr id="11" name="Picture 10" descr="A picture containing text, clock&#10;&#10;Description automatically generated">
            <a:extLst>
              <a:ext uri="{FF2B5EF4-FFF2-40B4-BE49-F238E27FC236}">
                <a16:creationId xmlns:a16="http://schemas.microsoft.com/office/drawing/2014/main" id="{DFAF7FD8-B654-4ADE-B5FF-5AE6E5049E6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10400" y="915337"/>
            <a:ext cx="1295400" cy="1066800"/>
          </a:xfrm>
          <a:prstGeom prst="rect">
            <a:avLst/>
          </a:prstGeom>
        </p:spPr>
      </p:pic>
    </p:spTree>
    <p:extLst>
      <p:ext uri="{BB962C8B-B14F-4D97-AF65-F5344CB8AC3E}">
        <p14:creationId xmlns:p14="http://schemas.microsoft.com/office/powerpoint/2010/main" val="9758038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a:latin typeface="Comic Sans MS" panose="030F0702030302020204" pitchFamily="66" charset="0"/>
                <a:ea typeface="ChalkyChuck" panose="02000603000000000000" pitchFamily="2" charset="0"/>
              </a:rPr>
              <a:t>Fractions</a:t>
            </a:r>
          </a:p>
        </p:txBody>
      </p:sp>
      <p:sp>
        <p:nvSpPr>
          <p:cNvPr id="2" name="AutoShape 2" descr="http://www.moxa.com/Innovation/images/DT-diagram.jpg"/>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TextBox 4">
            <a:extLst>
              <a:ext uri="{FF2B5EF4-FFF2-40B4-BE49-F238E27FC236}">
                <a16:creationId xmlns:a16="http://schemas.microsoft.com/office/drawing/2014/main" id="{0B387BE7-F4F7-4659-BE77-69B21B275D86}"/>
              </a:ext>
            </a:extLst>
          </p:cNvPr>
          <p:cNvSpPr txBox="1"/>
          <p:nvPr/>
        </p:nvSpPr>
        <p:spPr>
          <a:xfrm>
            <a:off x="565150" y="1981200"/>
            <a:ext cx="8013700" cy="3293209"/>
          </a:xfrm>
          <a:prstGeom prst="rect">
            <a:avLst/>
          </a:prstGeom>
          <a:noFill/>
        </p:spPr>
        <p:txBody>
          <a:bodyPr wrap="square" rtlCol="0">
            <a:spAutoFit/>
          </a:bodyPr>
          <a:lstStyle/>
          <a:p>
            <a:pPr marL="457200" indent="-457200">
              <a:buFont typeface="Arial" panose="020B0604020202020204" pitchFamily="34" charset="0"/>
              <a:buChar char="•"/>
            </a:pPr>
            <a:endParaRPr lang="en-GB" sz="2600" dirty="0">
              <a:solidFill>
                <a:schemeClr val="bg1"/>
              </a:solidFill>
              <a:latin typeface="ChalkyChuck" panose="02000603000000000000" pitchFamily="2" charset="0"/>
              <a:ea typeface="ChalkyChuck" panose="02000603000000000000" pitchFamily="2" charset="0"/>
            </a:endParaRPr>
          </a:p>
          <a:p>
            <a:pPr marL="457200" indent="-457200">
              <a:buFont typeface="Arial" panose="020B0604020202020204" pitchFamily="34" charset="0"/>
              <a:buChar char="•"/>
            </a:pPr>
            <a:r>
              <a:rPr lang="en-GB" sz="2600" dirty="0">
                <a:latin typeface="Comic Sans MS" panose="030F0702030302020204" pitchFamily="66" charset="0"/>
                <a:ea typeface="ChalkyChuck" panose="02000603000000000000" pitchFamily="2" charset="0"/>
              </a:rPr>
              <a:t>At snack time we ask children to share things by cutting them in half and quarters.</a:t>
            </a:r>
          </a:p>
          <a:p>
            <a:endParaRPr lang="en-GB" sz="2600" dirty="0">
              <a:latin typeface="Comic Sans MS" panose="030F0702030302020204" pitchFamily="66" charset="0"/>
              <a:ea typeface="ChalkyChuck" panose="02000603000000000000" pitchFamily="2" charset="0"/>
            </a:endParaRPr>
          </a:p>
          <a:p>
            <a:pPr marL="457200" indent="-457200">
              <a:buFont typeface="Arial" panose="020B0604020202020204" pitchFamily="34" charset="0"/>
              <a:buChar char="•"/>
            </a:pPr>
            <a:r>
              <a:rPr lang="en-GB" sz="2600" dirty="0">
                <a:latin typeface="Comic Sans MS" panose="030F0702030302020204" pitchFamily="66" charset="0"/>
                <a:ea typeface="ChalkyChuck" panose="02000603000000000000" pitchFamily="2" charset="0"/>
              </a:rPr>
              <a:t>You can encourage children to cut up sandwiches at home into halves and quarters or pizzas. </a:t>
            </a:r>
            <a:br>
              <a:rPr lang="en-GB" sz="2600" dirty="0">
                <a:latin typeface="ChalkyChuck" panose="02000603000000000000" pitchFamily="2" charset="0"/>
                <a:ea typeface="ChalkyChuck" panose="02000603000000000000" pitchFamily="2" charset="0"/>
              </a:rPr>
            </a:br>
            <a:endParaRPr lang="en-GB" sz="2600" dirty="0">
              <a:latin typeface="ChalkyChuck" panose="02000603000000000000" pitchFamily="2" charset="0"/>
              <a:ea typeface="ChalkyChuck" panose="02000603000000000000" pitchFamily="2" charset="0"/>
            </a:endParaRPr>
          </a:p>
        </p:txBody>
      </p:sp>
      <p:pic>
        <p:nvPicPr>
          <p:cNvPr id="8" name="Picture 2" descr="How to Make Pan Pizza at Home ($1.49/pizza) - Good Cheap Eats">
            <a:extLst>
              <a:ext uri="{FF2B5EF4-FFF2-40B4-BE49-F238E27FC236}">
                <a16:creationId xmlns:a16="http://schemas.microsoft.com/office/drawing/2014/main" id="{06D93D85-DB4C-4DED-8896-75837D0E35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0" y="4548116"/>
            <a:ext cx="1604985" cy="16049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0346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pPr algn="ctr"/>
            <a:r>
              <a:rPr lang="en-US" dirty="0">
                <a:latin typeface="Comic Sans MS" panose="030F0702030302020204" pitchFamily="66" charset="0"/>
                <a:ea typeface="ChalkyChuck" panose="02000603000000000000" pitchFamily="2" charset="0"/>
              </a:rPr>
              <a:t>Other ideas to help at home</a:t>
            </a:r>
          </a:p>
        </p:txBody>
      </p:sp>
      <p:sp>
        <p:nvSpPr>
          <p:cNvPr id="2" name="AutoShape 2" descr="http://www.moxa.com/Innovation/images/DT-diagram.jpg"/>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nvGrpSpPr>
          <p:cNvPr id="3" name="Group 2"/>
          <p:cNvGrpSpPr/>
          <p:nvPr/>
        </p:nvGrpSpPr>
        <p:grpSpPr>
          <a:xfrm>
            <a:off x="5970961" y="2195004"/>
            <a:ext cx="1981338" cy="1913918"/>
            <a:chOff x="5572332" y="1576712"/>
            <a:chExt cx="1361698" cy="1315363"/>
          </a:xfrm>
        </p:grpSpPr>
        <p:sp>
          <p:nvSpPr>
            <p:cNvPr id="66" name="Rectangle 19"/>
            <p:cNvSpPr/>
            <p:nvPr/>
          </p:nvSpPr>
          <p:spPr>
            <a:xfrm rot="21599113">
              <a:off x="5572332" y="1581530"/>
              <a:ext cx="1361698" cy="1310545"/>
            </a:xfrm>
            <a:custGeom>
              <a:avLst/>
              <a:gdLst>
                <a:gd name="connsiteX0" fmla="*/ 0 w 1339596"/>
                <a:gd name="connsiteY0" fmla="*/ 0 h 1219200"/>
                <a:gd name="connsiteX1" fmla="*/ 1339596 w 1339596"/>
                <a:gd name="connsiteY1" fmla="*/ 0 h 1219200"/>
                <a:gd name="connsiteX2" fmla="*/ 1339596 w 1339596"/>
                <a:gd name="connsiteY2" fmla="*/ 1219200 h 1219200"/>
                <a:gd name="connsiteX3" fmla="*/ 0 w 1339596"/>
                <a:gd name="connsiteY3" fmla="*/ 1219200 h 1219200"/>
                <a:gd name="connsiteX4" fmla="*/ 0 w 1339596"/>
                <a:gd name="connsiteY4" fmla="*/ 0 h 1219200"/>
                <a:gd name="connsiteX0" fmla="*/ 0 w 1339596"/>
                <a:gd name="connsiteY0" fmla="*/ 11733 h 1230933"/>
                <a:gd name="connsiteX1" fmla="*/ 1306342 w 1339596"/>
                <a:gd name="connsiteY1" fmla="*/ 0 h 1230933"/>
                <a:gd name="connsiteX2" fmla="*/ 1339596 w 1339596"/>
                <a:gd name="connsiteY2" fmla="*/ 1230933 h 1230933"/>
                <a:gd name="connsiteX3" fmla="*/ 0 w 1339596"/>
                <a:gd name="connsiteY3" fmla="*/ 1230933 h 1230933"/>
                <a:gd name="connsiteX4" fmla="*/ 0 w 1339596"/>
                <a:gd name="connsiteY4" fmla="*/ 11733 h 1230933"/>
                <a:gd name="connsiteX0" fmla="*/ 55747 w 1339596"/>
                <a:gd name="connsiteY0" fmla="*/ 12706 h 1230933"/>
                <a:gd name="connsiteX1" fmla="*/ 1306342 w 1339596"/>
                <a:gd name="connsiteY1" fmla="*/ 0 h 1230933"/>
                <a:gd name="connsiteX2" fmla="*/ 1339596 w 1339596"/>
                <a:gd name="connsiteY2" fmla="*/ 1230933 h 1230933"/>
                <a:gd name="connsiteX3" fmla="*/ 0 w 1339596"/>
                <a:gd name="connsiteY3" fmla="*/ 1230933 h 1230933"/>
                <a:gd name="connsiteX4" fmla="*/ 55747 w 1339596"/>
                <a:gd name="connsiteY4" fmla="*/ 12706 h 1230933"/>
                <a:gd name="connsiteX0" fmla="*/ 28195 w 1339596"/>
                <a:gd name="connsiteY0" fmla="*/ 12225 h 1230933"/>
                <a:gd name="connsiteX1" fmla="*/ 1306342 w 1339596"/>
                <a:gd name="connsiteY1" fmla="*/ 0 h 1230933"/>
                <a:gd name="connsiteX2" fmla="*/ 1339596 w 1339596"/>
                <a:gd name="connsiteY2" fmla="*/ 1230933 h 1230933"/>
                <a:gd name="connsiteX3" fmla="*/ 0 w 1339596"/>
                <a:gd name="connsiteY3" fmla="*/ 1230933 h 1230933"/>
                <a:gd name="connsiteX4" fmla="*/ 28195 w 1339596"/>
                <a:gd name="connsiteY4" fmla="*/ 12225 h 1230933"/>
                <a:gd name="connsiteX0" fmla="*/ 28195 w 1353846"/>
                <a:gd name="connsiteY0" fmla="*/ 6385 h 1225093"/>
                <a:gd name="connsiteX1" fmla="*/ 1353846 w 1353846"/>
                <a:gd name="connsiteY1" fmla="*/ 0 h 1225093"/>
                <a:gd name="connsiteX2" fmla="*/ 1339596 w 1353846"/>
                <a:gd name="connsiteY2" fmla="*/ 1225093 h 1225093"/>
                <a:gd name="connsiteX3" fmla="*/ 0 w 1353846"/>
                <a:gd name="connsiteY3" fmla="*/ 1225093 h 1225093"/>
                <a:gd name="connsiteX4" fmla="*/ 28195 w 1353846"/>
                <a:gd name="connsiteY4" fmla="*/ 6385 h 1225093"/>
                <a:gd name="connsiteX0" fmla="*/ 20681 w 1353846"/>
                <a:gd name="connsiteY0" fmla="*/ 6253 h 1225093"/>
                <a:gd name="connsiteX1" fmla="*/ 1353846 w 1353846"/>
                <a:gd name="connsiteY1" fmla="*/ 0 h 1225093"/>
                <a:gd name="connsiteX2" fmla="*/ 1339596 w 1353846"/>
                <a:gd name="connsiteY2" fmla="*/ 1225093 h 1225093"/>
                <a:gd name="connsiteX3" fmla="*/ 0 w 1353846"/>
                <a:gd name="connsiteY3" fmla="*/ 1225093 h 1225093"/>
                <a:gd name="connsiteX4" fmla="*/ 20681 w 1353846"/>
                <a:gd name="connsiteY4" fmla="*/ 6253 h 1225093"/>
                <a:gd name="connsiteX0" fmla="*/ 20681 w 1339596"/>
                <a:gd name="connsiteY0" fmla="*/ 6603 h 1225443"/>
                <a:gd name="connsiteX1" fmla="*/ 1333808 w 1339596"/>
                <a:gd name="connsiteY1" fmla="*/ 0 h 1225443"/>
                <a:gd name="connsiteX2" fmla="*/ 1339596 w 1339596"/>
                <a:gd name="connsiteY2" fmla="*/ 1225443 h 1225443"/>
                <a:gd name="connsiteX3" fmla="*/ 0 w 1339596"/>
                <a:gd name="connsiteY3" fmla="*/ 1225443 h 1225443"/>
                <a:gd name="connsiteX4" fmla="*/ 20681 w 1339596"/>
                <a:gd name="connsiteY4" fmla="*/ 6603 h 1225443"/>
                <a:gd name="connsiteX0" fmla="*/ 33205 w 1339596"/>
                <a:gd name="connsiteY0" fmla="*/ 6822 h 1225443"/>
                <a:gd name="connsiteX1" fmla="*/ 1333808 w 1339596"/>
                <a:gd name="connsiteY1" fmla="*/ 0 h 1225443"/>
                <a:gd name="connsiteX2" fmla="*/ 1339596 w 1339596"/>
                <a:gd name="connsiteY2" fmla="*/ 1225443 h 1225443"/>
                <a:gd name="connsiteX3" fmla="*/ 0 w 1339596"/>
                <a:gd name="connsiteY3" fmla="*/ 1225443 h 1225443"/>
                <a:gd name="connsiteX4" fmla="*/ 33205 w 1339596"/>
                <a:gd name="connsiteY4" fmla="*/ 6822 h 1225443"/>
                <a:gd name="connsiteX0" fmla="*/ 13167 w 1339596"/>
                <a:gd name="connsiteY0" fmla="*/ 6472 h 1225443"/>
                <a:gd name="connsiteX1" fmla="*/ 1333808 w 1339596"/>
                <a:gd name="connsiteY1" fmla="*/ 0 h 1225443"/>
                <a:gd name="connsiteX2" fmla="*/ 1339596 w 1339596"/>
                <a:gd name="connsiteY2" fmla="*/ 1225443 h 1225443"/>
                <a:gd name="connsiteX3" fmla="*/ 0 w 1339596"/>
                <a:gd name="connsiteY3" fmla="*/ 1225443 h 1225443"/>
                <a:gd name="connsiteX4" fmla="*/ 13167 w 1339596"/>
                <a:gd name="connsiteY4" fmla="*/ 6472 h 1225443"/>
                <a:gd name="connsiteX0" fmla="*/ 13167 w 1333884"/>
                <a:gd name="connsiteY0" fmla="*/ 6472 h 1225443"/>
                <a:gd name="connsiteX1" fmla="*/ 1333808 w 1333884"/>
                <a:gd name="connsiteY1" fmla="*/ 0 h 1225443"/>
                <a:gd name="connsiteX2" fmla="*/ 1302330 w 1333884"/>
                <a:gd name="connsiteY2" fmla="*/ 1207253 h 1225443"/>
                <a:gd name="connsiteX3" fmla="*/ 0 w 1333884"/>
                <a:gd name="connsiteY3" fmla="*/ 1225443 h 1225443"/>
                <a:gd name="connsiteX4" fmla="*/ 13167 w 1333884"/>
                <a:gd name="connsiteY4" fmla="*/ 6472 h 1225443"/>
                <a:gd name="connsiteX0" fmla="*/ 13167 w 1334211"/>
                <a:gd name="connsiteY0" fmla="*/ 6472 h 1232826"/>
                <a:gd name="connsiteX1" fmla="*/ 1333808 w 1334211"/>
                <a:gd name="connsiteY1" fmla="*/ 0 h 1232826"/>
                <a:gd name="connsiteX2" fmla="*/ 1331950 w 1334211"/>
                <a:gd name="connsiteY2" fmla="*/ 1232826 h 1232826"/>
                <a:gd name="connsiteX3" fmla="*/ 0 w 1334211"/>
                <a:gd name="connsiteY3" fmla="*/ 1225443 h 1232826"/>
                <a:gd name="connsiteX4" fmla="*/ 13167 w 1334211"/>
                <a:gd name="connsiteY4" fmla="*/ 6472 h 1232826"/>
                <a:gd name="connsiteX0" fmla="*/ 13167 w 1333952"/>
                <a:gd name="connsiteY0" fmla="*/ 6472 h 1225443"/>
                <a:gd name="connsiteX1" fmla="*/ 1333808 w 1333952"/>
                <a:gd name="connsiteY1" fmla="*/ 0 h 1225443"/>
                <a:gd name="connsiteX2" fmla="*/ 1319601 w 1333952"/>
                <a:gd name="connsiteY2" fmla="*/ 1222588 h 1225443"/>
                <a:gd name="connsiteX3" fmla="*/ 0 w 1333952"/>
                <a:gd name="connsiteY3" fmla="*/ 1225443 h 1225443"/>
                <a:gd name="connsiteX4" fmla="*/ 13167 w 1333952"/>
                <a:gd name="connsiteY4" fmla="*/ 6472 h 1225443"/>
                <a:gd name="connsiteX0" fmla="*/ 30785 w 1333952"/>
                <a:gd name="connsiteY0" fmla="*/ 0 h 1235984"/>
                <a:gd name="connsiteX1" fmla="*/ 1333808 w 1333952"/>
                <a:gd name="connsiteY1" fmla="*/ 10541 h 1235984"/>
                <a:gd name="connsiteX2" fmla="*/ 1319601 w 1333952"/>
                <a:gd name="connsiteY2" fmla="*/ 1233129 h 1235984"/>
                <a:gd name="connsiteX3" fmla="*/ 0 w 1333952"/>
                <a:gd name="connsiteY3" fmla="*/ 1235984 h 1235984"/>
                <a:gd name="connsiteX4" fmla="*/ 30785 w 1333952"/>
                <a:gd name="connsiteY4" fmla="*/ 0 h 1235984"/>
                <a:gd name="connsiteX0" fmla="*/ 30785 w 1319601"/>
                <a:gd name="connsiteY0" fmla="*/ 0 h 1235984"/>
                <a:gd name="connsiteX1" fmla="*/ 1312848 w 1319601"/>
                <a:gd name="connsiteY1" fmla="*/ 20567 h 1235984"/>
                <a:gd name="connsiteX2" fmla="*/ 1319601 w 1319601"/>
                <a:gd name="connsiteY2" fmla="*/ 1233129 h 1235984"/>
                <a:gd name="connsiteX3" fmla="*/ 0 w 1319601"/>
                <a:gd name="connsiteY3" fmla="*/ 1235984 h 1235984"/>
                <a:gd name="connsiteX4" fmla="*/ 30785 w 1319601"/>
                <a:gd name="connsiteY4" fmla="*/ 0 h 1235984"/>
                <a:gd name="connsiteX0" fmla="*/ 30785 w 1319601"/>
                <a:gd name="connsiteY0" fmla="*/ 0 h 1258608"/>
                <a:gd name="connsiteX1" fmla="*/ 1312848 w 1319601"/>
                <a:gd name="connsiteY1" fmla="*/ 20567 h 1258608"/>
                <a:gd name="connsiteX2" fmla="*/ 1319601 w 1319601"/>
                <a:gd name="connsiteY2" fmla="*/ 1233129 h 1258608"/>
                <a:gd name="connsiteX3" fmla="*/ 0 w 1319601"/>
                <a:gd name="connsiteY3" fmla="*/ 1235984 h 1258608"/>
                <a:gd name="connsiteX4" fmla="*/ 30785 w 1319601"/>
                <a:gd name="connsiteY4" fmla="*/ 0 h 1258608"/>
                <a:gd name="connsiteX0" fmla="*/ 31250 w 1320066"/>
                <a:gd name="connsiteY0" fmla="*/ 0 h 1267432"/>
                <a:gd name="connsiteX1" fmla="*/ 1313313 w 1320066"/>
                <a:gd name="connsiteY1" fmla="*/ 20567 h 1267432"/>
                <a:gd name="connsiteX2" fmla="*/ 1320066 w 1320066"/>
                <a:gd name="connsiteY2" fmla="*/ 1233129 h 1267432"/>
                <a:gd name="connsiteX3" fmla="*/ 0 w 1320066"/>
                <a:gd name="connsiteY3" fmla="*/ 1260343 h 1267432"/>
                <a:gd name="connsiteX4" fmla="*/ 31250 w 1320066"/>
                <a:gd name="connsiteY4" fmla="*/ 0 h 1267432"/>
                <a:gd name="connsiteX0" fmla="*/ 31250 w 1320066"/>
                <a:gd name="connsiteY0" fmla="*/ 0 h 1268253"/>
                <a:gd name="connsiteX1" fmla="*/ 1313313 w 1320066"/>
                <a:gd name="connsiteY1" fmla="*/ 20567 h 1268253"/>
                <a:gd name="connsiteX2" fmla="*/ 1320066 w 1320066"/>
                <a:gd name="connsiteY2" fmla="*/ 1233129 h 1268253"/>
                <a:gd name="connsiteX3" fmla="*/ 0 w 1320066"/>
                <a:gd name="connsiteY3" fmla="*/ 1260343 h 1268253"/>
                <a:gd name="connsiteX4" fmla="*/ 31250 w 1320066"/>
                <a:gd name="connsiteY4" fmla="*/ 0 h 1268253"/>
                <a:gd name="connsiteX0" fmla="*/ 31250 w 1320066"/>
                <a:gd name="connsiteY0" fmla="*/ 0 h 1263844"/>
                <a:gd name="connsiteX1" fmla="*/ 1313313 w 1320066"/>
                <a:gd name="connsiteY1" fmla="*/ 20567 h 1263844"/>
                <a:gd name="connsiteX2" fmla="*/ 1320066 w 1320066"/>
                <a:gd name="connsiteY2" fmla="*/ 1233129 h 1263844"/>
                <a:gd name="connsiteX3" fmla="*/ 0 w 1320066"/>
                <a:gd name="connsiteY3" fmla="*/ 1260343 h 1263844"/>
                <a:gd name="connsiteX4" fmla="*/ 31250 w 1320066"/>
                <a:gd name="connsiteY4" fmla="*/ 0 h 1263844"/>
                <a:gd name="connsiteX0" fmla="*/ 31250 w 1320066"/>
                <a:gd name="connsiteY0" fmla="*/ 0 h 1263844"/>
                <a:gd name="connsiteX1" fmla="*/ 1313313 w 1320066"/>
                <a:gd name="connsiteY1" fmla="*/ 20567 h 1263844"/>
                <a:gd name="connsiteX2" fmla="*/ 1320066 w 1320066"/>
                <a:gd name="connsiteY2" fmla="*/ 1233129 h 1263844"/>
                <a:gd name="connsiteX3" fmla="*/ 0 w 1320066"/>
                <a:gd name="connsiteY3" fmla="*/ 1260343 h 1263844"/>
                <a:gd name="connsiteX4" fmla="*/ 31250 w 1320066"/>
                <a:gd name="connsiteY4" fmla="*/ 0 h 1263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0066" h="1263844">
                  <a:moveTo>
                    <a:pt x="31250" y="0"/>
                  </a:moveTo>
                  <a:lnTo>
                    <a:pt x="1313313" y="20567"/>
                  </a:lnTo>
                  <a:cubicBezTo>
                    <a:pt x="1315242" y="429048"/>
                    <a:pt x="1291435" y="859628"/>
                    <a:pt x="1320066" y="1233129"/>
                  </a:cubicBezTo>
                  <a:cubicBezTo>
                    <a:pt x="665493" y="1279400"/>
                    <a:pt x="439867" y="1259391"/>
                    <a:pt x="0" y="1260343"/>
                  </a:cubicBezTo>
                  <a:lnTo>
                    <a:pt x="31250" y="0"/>
                  </a:lnTo>
                  <a:close/>
                </a:path>
              </a:pathLst>
            </a:custGeom>
            <a:gradFill flip="none" rotWithShape="1">
              <a:gsLst>
                <a:gs pos="0">
                  <a:srgbClr val="F6EBB6"/>
                </a:gs>
                <a:gs pos="100000">
                  <a:srgbClr val="F0DD80"/>
                </a:gs>
              </a:gsLst>
              <a:lin ang="5400000" scaled="1"/>
              <a:tileRect/>
            </a:gradFill>
            <a:ln>
              <a:noFill/>
            </a:ln>
            <a:effectLst>
              <a:outerShdw blurRad="38100" dist="12700" dir="54000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45720" tIns="45720" rIns="45720" bIns="45720" rtlCol="0" anchor="ctr"/>
            <a:lstStyle/>
            <a:p>
              <a:pPr algn="ctr"/>
              <a:r>
                <a:rPr lang="en-US" sz="2000" dirty="0">
                  <a:solidFill>
                    <a:schemeClr val="tx1"/>
                  </a:solidFill>
                  <a:latin typeface="Comic Sans MS" panose="030F0702030302020204" pitchFamily="66" charset="0"/>
                  <a:ea typeface="ChalkyChuck" panose="02000603000000000000" pitchFamily="2" charset="0"/>
                  <a:cs typeface="Arial" pitchFamily="34" charset="0"/>
                </a:rPr>
                <a:t>Engage in imaginative play with your child</a:t>
              </a:r>
            </a:p>
          </p:txBody>
        </p:sp>
        <p:sp>
          <p:nvSpPr>
            <p:cNvPr id="68" name="Rectangle 67"/>
            <p:cNvSpPr/>
            <p:nvPr/>
          </p:nvSpPr>
          <p:spPr>
            <a:xfrm rot="21599113">
              <a:off x="5826958" y="2222158"/>
              <a:ext cx="931073" cy="274980"/>
            </a:xfrm>
            <a:prstGeom prst="rect">
              <a:avLst/>
            </a:prstGeom>
          </p:spPr>
          <p:txBody>
            <a:bodyPr wrap="square" anchor="ctr">
              <a:spAutoFit/>
            </a:bodyPr>
            <a:lstStyle/>
            <a:p>
              <a:endParaRPr lang="en-US" sz="2000" dirty="0">
                <a:solidFill>
                  <a:schemeClr val="tx1">
                    <a:lumMod val="95000"/>
                    <a:lumOff val="5000"/>
                  </a:schemeClr>
                </a:solidFill>
                <a:latin typeface="Comic Sans MS" pitchFamily="66" charset="0"/>
              </a:endParaRPr>
            </a:p>
          </p:txBody>
        </p:sp>
        <p:grpSp>
          <p:nvGrpSpPr>
            <p:cNvPr id="69" name="Group 68"/>
            <p:cNvGrpSpPr/>
            <p:nvPr/>
          </p:nvGrpSpPr>
          <p:grpSpPr>
            <a:xfrm rot="21599113">
              <a:off x="6172260" y="1576712"/>
              <a:ext cx="184785" cy="186690"/>
              <a:chOff x="4917745" y="2235200"/>
              <a:chExt cx="2584952" cy="2489199"/>
            </a:xfrm>
            <a:effectLst>
              <a:outerShdw blurRad="50800" dist="25400" dir="8100000" algn="tr" rotWithShape="0">
                <a:prstClr val="black">
                  <a:alpha val="45000"/>
                </a:prstClr>
              </a:outerShdw>
            </a:effectLst>
          </p:grpSpPr>
          <p:sp>
            <p:nvSpPr>
              <p:cNvPr id="73" name="Oval 72"/>
              <p:cNvSpPr/>
              <p:nvPr/>
            </p:nvSpPr>
            <p:spPr>
              <a:xfrm>
                <a:off x="4917745" y="2429067"/>
                <a:ext cx="2295331" cy="2295332"/>
              </a:xfrm>
              <a:prstGeom prst="ellipse">
                <a:avLst/>
              </a:prstGeom>
              <a:solidFill>
                <a:schemeClr val="accent6">
                  <a:lumMod val="75000"/>
                </a:schemeClr>
              </a:solidFill>
              <a:ln>
                <a:noFill/>
              </a:ln>
              <a:effectLst/>
              <a:scene3d>
                <a:camera prst="orthographicFront">
                  <a:rot lat="0" lon="0" rev="0"/>
                </a:camera>
                <a:lightRig rig="contrasting" dir="t">
                  <a:rot lat="0" lon="0" rev="1500000"/>
                </a:lightRig>
              </a:scene3d>
              <a:sp3d>
                <a:bevelT w="444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800" dirty="0"/>
              </a:p>
            </p:txBody>
          </p:sp>
          <p:sp>
            <p:nvSpPr>
              <p:cNvPr id="74" name="Oval 73"/>
              <p:cNvSpPr/>
              <p:nvPr/>
            </p:nvSpPr>
            <p:spPr>
              <a:xfrm>
                <a:off x="5484130" y="2913213"/>
                <a:ext cx="1253454" cy="1253453"/>
              </a:xfrm>
              <a:prstGeom prst="ellipse">
                <a:avLst/>
              </a:prstGeom>
              <a:solidFill>
                <a:schemeClr val="accent6">
                  <a:lumMod val="50000"/>
                </a:schemeClr>
              </a:solidFill>
              <a:ln>
                <a:noFill/>
              </a:ln>
              <a:effectLst/>
              <a:scene3d>
                <a:camera prst="orthographicFront">
                  <a:rot lat="0" lon="0" rev="0"/>
                </a:camera>
                <a:lightRig rig="contrasting" dir="t">
                  <a:rot lat="0" lon="0" rev="1500000"/>
                </a:lightRig>
              </a:scene3d>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800" dirty="0"/>
              </a:p>
            </p:txBody>
          </p:sp>
          <p:sp>
            <p:nvSpPr>
              <p:cNvPr id="75" name="Oval 74"/>
              <p:cNvSpPr/>
              <p:nvPr/>
            </p:nvSpPr>
            <p:spPr>
              <a:xfrm>
                <a:off x="5972471" y="2235200"/>
                <a:ext cx="1530226" cy="1530226"/>
              </a:xfrm>
              <a:prstGeom prst="ellipse">
                <a:avLst/>
              </a:prstGeom>
              <a:solidFill>
                <a:schemeClr val="accent6">
                  <a:lumMod val="75000"/>
                </a:schemeClr>
              </a:solidFill>
              <a:ln>
                <a:noFill/>
              </a:ln>
              <a:effectLst/>
              <a:scene3d>
                <a:camera prst="orthographicFront">
                  <a:rot lat="0" lon="0" rev="0"/>
                </a:camera>
                <a:lightRig rig="contrasting" dir="t">
                  <a:rot lat="0" lon="0" rev="1500000"/>
                </a:lightRig>
              </a:scene3d>
              <a:sp3d>
                <a:bevelT w="317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2800" dirty="0"/>
              </a:p>
            </p:txBody>
          </p:sp>
        </p:grpSp>
      </p:grpSp>
      <p:grpSp>
        <p:nvGrpSpPr>
          <p:cNvPr id="10" name="Group 9"/>
          <p:cNvGrpSpPr/>
          <p:nvPr/>
        </p:nvGrpSpPr>
        <p:grpSpPr>
          <a:xfrm>
            <a:off x="1184726" y="2259611"/>
            <a:ext cx="1993663" cy="1925820"/>
            <a:chOff x="382115" y="1581122"/>
            <a:chExt cx="3885085" cy="3752878"/>
          </a:xfrm>
        </p:grpSpPr>
        <p:grpSp>
          <p:nvGrpSpPr>
            <p:cNvPr id="6" name="Group 5"/>
            <p:cNvGrpSpPr/>
            <p:nvPr/>
          </p:nvGrpSpPr>
          <p:grpSpPr>
            <a:xfrm>
              <a:off x="382115" y="1581122"/>
              <a:ext cx="3885085" cy="3752878"/>
              <a:chOff x="724759" y="4481661"/>
              <a:chExt cx="1361698" cy="1315360"/>
            </a:xfrm>
          </p:grpSpPr>
          <p:sp>
            <p:nvSpPr>
              <p:cNvPr id="24" name="Rectangle 19"/>
              <p:cNvSpPr/>
              <p:nvPr/>
            </p:nvSpPr>
            <p:spPr>
              <a:xfrm rot="21388734">
                <a:off x="724759" y="4486476"/>
                <a:ext cx="1361698" cy="1310545"/>
              </a:xfrm>
              <a:custGeom>
                <a:avLst/>
                <a:gdLst>
                  <a:gd name="connsiteX0" fmla="*/ 0 w 1339596"/>
                  <a:gd name="connsiteY0" fmla="*/ 0 h 1219200"/>
                  <a:gd name="connsiteX1" fmla="*/ 1339596 w 1339596"/>
                  <a:gd name="connsiteY1" fmla="*/ 0 h 1219200"/>
                  <a:gd name="connsiteX2" fmla="*/ 1339596 w 1339596"/>
                  <a:gd name="connsiteY2" fmla="*/ 1219200 h 1219200"/>
                  <a:gd name="connsiteX3" fmla="*/ 0 w 1339596"/>
                  <a:gd name="connsiteY3" fmla="*/ 1219200 h 1219200"/>
                  <a:gd name="connsiteX4" fmla="*/ 0 w 1339596"/>
                  <a:gd name="connsiteY4" fmla="*/ 0 h 1219200"/>
                  <a:gd name="connsiteX0" fmla="*/ 0 w 1339596"/>
                  <a:gd name="connsiteY0" fmla="*/ 11733 h 1230933"/>
                  <a:gd name="connsiteX1" fmla="*/ 1306342 w 1339596"/>
                  <a:gd name="connsiteY1" fmla="*/ 0 h 1230933"/>
                  <a:gd name="connsiteX2" fmla="*/ 1339596 w 1339596"/>
                  <a:gd name="connsiteY2" fmla="*/ 1230933 h 1230933"/>
                  <a:gd name="connsiteX3" fmla="*/ 0 w 1339596"/>
                  <a:gd name="connsiteY3" fmla="*/ 1230933 h 1230933"/>
                  <a:gd name="connsiteX4" fmla="*/ 0 w 1339596"/>
                  <a:gd name="connsiteY4" fmla="*/ 11733 h 1230933"/>
                  <a:gd name="connsiteX0" fmla="*/ 55747 w 1339596"/>
                  <a:gd name="connsiteY0" fmla="*/ 12706 h 1230933"/>
                  <a:gd name="connsiteX1" fmla="*/ 1306342 w 1339596"/>
                  <a:gd name="connsiteY1" fmla="*/ 0 h 1230933"/>
                  <a:gd name="connsiteX2" fmla="*/ 1339596 w 1339596"/>
                  <a:gd name="connsiteY2" fmla="*/ 1230933 h 1230933"/>
                  <a:gd name="connsiteX3" fmla="*/ 0 w 1339596"/>
                  <a:gd name="connsiteY3" fmla="*/ 1230933 h 1230933"/>
                  <a:gd name="connsiteX4" fmla="*/ 55747 w 1339596"/>
                  <a:gd name="connsiteY4" fmla="*/ 12706 h 1230933"/>
                  <a:gd name="connsiteX0" fmla="*/ 28195 w 1339596"/>
                  <a:gd name="connsiteY0" fmla="*/ 12225 h 1230933"/>
                  <a:gd name="connsiteX1" fmla="*/ 1306342 w 1339596"/>
                  <a:gd name="connsiteY1" fmla="*/ 0 h 1230933"/>
                  <a:gd name="connsiteX2" fmla="*/ 1339596 w 1339596"/>
                  <a:gd name="connsiteY2" fmla="*/ 1230933 h 1230933"/>
                  <a:gd name="connsiteX3" fmla="*/ 0 w 1339596"/>
                  <a:gd name="connsiteY3" fmla="*/ 1230933 h 1230933"/>
                  <a:gd name="connsiteX4" fmla="*/ 28195 w 1339596"/>
                  <a:gd name="connsiteY4" fmla="*/ 12225 h 1230933"/>
                  <a:gd name="connsiteX0" fmla="*/ 28195 w 1353846"/>
                  <a:gd name="connsiteY0" fmla="*/ 6385 h 1225093"/>
                  <a:gd name="connsiteX1" fmla="*/ 1353846 w 1353846"/>
                  <a:gd name="connsiteY1" fmla="*/ 0 h 1225093"/>
                  <a:gd name="connsiteX2" fmla="*/ 1339596 w 1353846"/>
                  <a:gd name="connsiteY2" fmla="*/ 1225093 h 1225093"/>
                  <a:gd name="connsiteX3" fmla="*/ 0 w 1353846"/>
                  <a:gd name="connsiteY3" fmla="*/ 1225093 h 1225093"/>
                  <a:gd name="connsiteX4" fmla="*/ 28195 w 1353846"/>
                  <a:gd name="connsiteY4" fmla="*/ 6385 h 1225093"/>
                  <a:gd name="connsiteX0" fmla="*/ 20681 w 1353846"/>
                  <a:gd name="connsiteY0" fmla="*/ 6253 h 1225093"/>
                  <a:gd name="connsiteX1" fmla="*/ 1353846 w 1353846"/>
                  <a:gd name="connsiteY1" fmla="*/ 0 h 1225093"/>
                  <a:gd name="connsiteX2" fmla="*/ 1339596 w 1353846"/>
                  <a:gd name="connsiteY2" fmla="*/ 1225093 h 1225093"/>
                  <a:gd name="connsiteX3" fmla="*/ 0 w 1353846"/>
                  <a:gd name="connsiteY3" fmla="*/ 1225093 h 1225093"/>
                  <a:gd name="connsiteX4" fmla="*/ 20681 w 1353846"/>
                  <a:gd name="connsiteY4" fmla="*/ 6253 h 1225093"/>
                  <a:gd name="connsiteX0" fmla="*/ 20681 w 1339596"/>
                  <a:gd name="connsiteY0" fmla="*/ 6603 h 1225443"/>
                  <a:gd name="connsiteX1" fmla="*/ 1333808 w 1339596"/>
                  <a:gd name="connsiteY1" fmla="*/ 0 h 1225443"/>
                  <a:gd name="connsiteX2" fmla="*/ 1339596 w 1339596"/>
                  <a:gd name="connsiteY2" fmla="*/ 1225443 h 1225443"/>
                  <a:gd name="connsiteX3" fmla="*/ 0 w 1339596"/>
                  <a:gd name="connsiteY3" fmla="*/ 1225443 h 1225443"/>
                  <a:gd name="connsiteX4" fmla="*/ 20681 w 1339596"/>
                  <a:gd name="connsiteY4" fmla="*/ 6603 h 1225443"/>
                  <a:gd name="connsiteX0" fmla="*/ 33205 w 1339596"/>
                  <a:gd name="connsiteY0" fmla="*/ 6822 h 1225443"/>
                  <a:gd name="connsiteX1" fmla="*/ 1333808 w 1339596"/>
                  <a:gd name="connsiteY1" fmla="*/ 0 h 1225443"/>
                  <a:gd name="connsiteX2" fmla="*/ 1339596 w 1339596"/>
                  <a:gd name="connsiteY2" fmla="*/ 1225443 h 1225443"/>
                  <a:gd name="connsiteX3" fmla="*/ 0 w 1339596"/>
                  <a:gd name="connsiteY3" fmla="*/ 1225443 h 1225443"/>
                  <a:gd name="connsiteX4" fmla="*/ 33205 w 1339596"/>
                  <a:gd name="connsiteY4" fmla="*/ 6822 h 1225443"/>
                  <a:gd name="connsiteX0" fmla="*/ 13167 w 1339596"/>
                  <a:gd name="connsiteY0" fmla="*/ 6472 h 1225443"/>
                  <a:gd name="connsiteX1" fmla="*/ 1333808 w 1339596"/>
                  <a:gd name="connsiteY1" fmla="*/ 0 h 1225443"/>
                  <a:gd name="connsiteX2" fmla="*/ 1339596 w 1339596"/>
                  <a:gd name="connsiteY2" fmla="*/ 1225443 h 1225443"/>
                  <a:gd name="connsiteX3" fmla="*/ 0 w 1339596"/>
                  <a:gd name="connsiteY3" fmla="*/ 1225443 h 1225443"/>
                  <a:gd name="connsiteX4" fmla="*/ 13167 w 1339596"/>
                  <a:gd name="connsiteY4" fmla="*/ 6472 h 1225443"/>
                  <a:gd name="connsiteX0" fmla="*/ 13167 w 1333884"/>
                  <a:gd name="connsiteY0" fmla="*/ 6472 h 1225443"/>
                  <a:gd name="connsiteX1" fmla="*/ 1333808 w 1333884"/>
                  <a:gd name="connsiteY1" fmla="*/ 0 h 1225443"/>
                  <a:gd name="connsiteX2" fmla="*/ 1302330 w 1333884"/>
                  <a:gd name="connsiteY2" fmla="*/ 1207253 h 1225443"/>
                  <a:gd name="connsiteX3" fmla="*/ 0 w 1333884"/>
                  <a:gd name="connsiteY3" fmla="*/ 1225443 h 1225443"/>
                  <a:gd name="connsiteX4" fmla="*/ 13167 w 1333884"/>
                  <a:gd name="connsiteY4" fmla="*/ 6472 h 1225443"/>
                  <a:gd name="connsiteX0" fmla="*/ 13167 w 1334211"/>
                  <a:gd name="connsiteY0" fmla="*/ 6472 h 1232826"/>
                  <a:gd name="connsiteX1" fmla="*/ 1333808 w 1334211"/>
                  <a:gd name="connsiteY1" fmla="*/ 0 h 1232826"/>
                  <a:gd name="connsiteX2" fmla="*/ 1331950 w 1334211"/>
                  <a:gd name="connsiteY2" fmla="*/ 1232826 h 1232826"/>
                  <a:gd name="connsiteX3" fmla="*/ 0 w 1334211"/>
                  <a:gd name="connsiteY3" fmla="*/ 1225443 h 1232826"/>
                  <a:gd name="connsiteX4" fmla="*/ 13167 w 1334211"/>
                  <a:gd name="connsiteY4" fmla="*/ 6472 h 1232826"/>
                  <a:gd name="connsiteX0" fmla="*/ 13167 w 1333952"/>
                  <a:gd name="connsiteY0" fmla="*/ 6472 h 1225443"/>
                  <a:gd name="connsiteX1" fmla="*/ 1333808 w 1333952"/>
                  <a:gd name="connsiteY1" fmla="*/ 0 h 1225443"/>
                  <a:gd name="connsiteX2" fmla="*/ 1319601 w 1333952"/>
                  <a:gd name="connsiteY2" fmla="*/ 1222588 h 1225443"/>
                  <a:gd name="connsiteX3" fmla="*/ 0 w 1333952"/>
                  <a:gd name="connsiteY3" fmla="*/ 1225443 h 1225443"/>
                  <a:gd name="connsiteX4" fmla="*/ 13167 w 1333952"/>
                  <a:gd name="connsiteY4" fmla="*/ 6472 h 1225443"/>
                  <a:gd name="connsiteX0" fmla="*/ 30785 w 1333952"/>
                  <a:gd name="connsiteY0" fmla="*/ 0 h 1235984"/>
                  <a:gd name="connsiteX1" fmla="*/ 1333808 w 1333952"/>
                  <a:gd name="connsiteY1" fmla="*/ 10541 h 1235984"/>
                  <a:gd name="connsiteX2" fmla="*/ 1319601 w 1333952"/>
                  <a:gd name="connsiteY2" fmla="*/ 1233129 h 1235984"/>
                  <a:gd name="connsiteX3" fmla="*/ 0 w 1333952"/>
                  <a:gd name="connsiteY3" fmla="*/ 1235984 h 1235984"/>
                  <a:gd name="connsiteX4" fmla="*/ 30785 w 1333952"/>
                  <a:gd name="connsiteY4" fmla="*/ 0 h 1235984"/>
                  <a:gd name="connsiteX0" fmla="*/ 30785 w 1319601"/>
                  <a:gd name="connsiteY0" fmla="*/ 0 h 1235984"/>
                  <a:gd name="connsiteX1" fmla="*/ 1312848 w 1319601"/>
                  <a:gd name="connsiteY1" fmla="*/ 20567 h 1235984"/>
                  <a:gd name="connsiteX2" fmla="*/ 1319601 w 1319601"/>
                  <a:gd name="connsiteY2" fmla="*/ 1233129 h 1235984"/>
                  <a:gd name="connsiteX3" fmla="*/ 0 w 1319601"/>
                  <a:gd name="connsiteY3" fmla="*/ 1235984 h 1235984"/>
                  <a:gd name="connsiteX4" fmla="*/ 30785 w 1319601"/>
                  <a:gd name="connsiteY4" fmla="*/ 0 h 1235984"/>
                  <a:gd name="connsiteX0" fmla="*/ 30785 w 1319601"/>
                  <a:gd name="connsiteY0" fmla="*/ 0 h 1258608"/>
                  <a:gd name="connsiteX1" fmla="*/ 1312848 w 1319601"/>
                  <a:gd name="connsiteY1" fmla="*/ 20567 h 1258608"/>
                  <a:gd name="connsiteX2" fmla="*/ 1319601 w 1319601"/>
                  <a:gd name="connsiteY2" fmla="*/ 1233129 h 1258608"/>
                  <a:gd name="connsiteX3" fmla="*/ 0 w 1319601"/>
                  <a:gd name="connsiteY3" fmla="*/ 1235984 h 1258608"/>
                  <a:gd name="connsiteX4" fmla="*/ 30785 w 1319601"/>
                  <a:gd name="connsiteY4" fmla="*/ 0 h 1258608"/>
                  <a:gd name="connsiteX0" fmla="*/ 31250 w 1320066"/>
                  <a:gd name="connsiteY0" fmla="*/ 0 h 1267432"/>
                  <a:gd name="connsiteX1" fmla="*/ 1313313 w 1320066"/>
                  <a:gd name="connsiteY1" fmla="*/ 20567 h 1267432"/>
                  <a:gd name="connsiteX2" fmla="*/ 1320066 w 1320066"/>
                  <a:gd name="connsiteY2" fmla="*/ 1233129 h 1267432"/>
                  <a:gd name="connsiteX3" fmla="*/ 0 w 1320066"/>
                  <a:gd name="connsiteY3" fmla="*/ 1260343 h 1267432"/>
                  <a:gd name="connsiteX4" fmla="*/ 31250 w 1320066"/>
                  <a:gd name="connsiteY4" fmla="*/ 0 h 1267432"/>
                  <a:gd name="connsiteX0" fmla="*/ 31250 w 1320066"/>
                  <a:gd name="connsiteY0" fmla="*/ 0 h 1268253"/>
                  <a:gd name="connsiteX1" fmla="*/ 1313313 w 1320066"/>
                  <a:gd name="connsiteY1" fmla="*/ 20567 h 1268253"/>
                  <a:gd name="connsiteX2" fmla="*/ 1320066 w 1320066"/>
                  <a:gd name="connsiteY2" fmla="*/ 1233129 h 1268253"/>
                  <a:gd name="connsiteX3" fmla="*/ 0 w 1320066"/>
                  <a:gd name="connsiteY3" fmla="*/ 1260343 h 1268253"/>
                  <a:gd name="connsiteX4" fmla="*/ 31250 w 1320066"/>
                  <a:gd name="connsiteY4" fmla="*/ 0 h 1268253"/>
                  <a:gd name="connsiteX0" fmla="*/ 31250 w 1320066"/>
                  <a:gd name="connsiteY0" fmla="*/ 0 h 1263844"/>
                  <a:gd name="connsiteX1" fmla="*/ 1313313 w 1320066"/>
                  <a:gd name="connsiteY1" fmla="*/ 20567 h 1263844"/>
                  <a:gd name="connsiteX2" fmla="*/ 1320066 w 1320066"/>
                  <a:gd name="connsiteY2" fmla="*/ 1233129 h 1263844"/>
                  <a:gd name="connsiteX3" fmla="*/ 0 w 1320066"/>
                  <a:gd name="connsiteY3" fmla="*/ 1260343 h 1263844"/>
                  <a:gd name="connsiteX4" fmla="*/ 31250 w 1320066"/>
                  <a:gd name="connsiteY4" fmla="*/ 0 h 1263844"/>
                  <a:gd name="connsiteX0" fmla="*/ 31250 w 1320066"/>
                  <a:gd name="connsiteY0" fmla="*/ 0 h 1263844"/>
                  <a:gd name="connsiteX1" fmla="*/ 1313313 w 1320066"/>
                  <a:gd name="connsiteY1" fmla="*/ 20567 h 1263844"/>
                  <a:gd name="connsiteX2" fmla="*/ 1320066 w 1320066"/>
                  <a:gd name="connsiteY2" fmla="*/ 1233129 h 1263844"/>
                  <a:gd name="connsiteX3" fmla="*/ 0 w 1320066"/>
                  <a:gd name="connsiteY3" fmla="*/ 1260343 h 1263844"/>
                  <a:gd name="connsiteX4" fmla="*/ 31250 w 1320066"/>
                  <a:gd name="connsiteY4" fmla="*/ 0 h 1263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0066" h="1263844">
                    <a:moveTo>
                      <a:pt x="31250" y="0"/>
                    </a:moveTo>
                    <a:lnTo>
                      <a:pt x="1313313" y="20567"/>
                    </a:lnTo>
                    <a:cubicBezTo>
                      <a:pt x="1315242" y="429048"/>
                      <a:pt x="1291435" y="859628"/>
                      <a:pt x="1320066" y="1233129"/>
                    </a:cubicBezTo>
                    <a:cubicBezTo>
                      <a:pt x="665493" y="1279400"/>
                      <a:pt x="439867" y="1259391"/>
                      <a:pt x="0" y="1260343"/>
                    </a:cubicBezTo>
                    <a:lnTo>
                      <a:pt x="31250" y="0"/>
                    </a:lnTo>
                    <a:close/>
                  </a:path>
                </a:pathLst>
              </a:custGeom>
              <a:gradFill flip="none" rotWithShape="1">
                <a:gsLst>
                  <a:gs pos="0">
                    <a:srgbClr val="92D050">
                      <a:lumMod val="42000"/>
                      <a:lumOff val="58000"/>
                    </a:srgbClr>
                  </a:gs>
                  <a:gs pos="100000">
                    <a:srgbClr val="89C25A">
                      <a:lumMod val="81000"/>
                      <a:lumOff val="19000"/>
                    </a:srgbClr>
                  </a:gs>
                </a:gsLst>
                <a:lin ang="5400000" scaled="1"/>
                <a:tileRect/>
              </a:gradFill>
              <a:ln>
                <a:noFill/>
              </a:ln>
              <a:effectLst>
                <a:outerShdw blurRad="38100" dist="12700" dir="54000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45720" tIns="45720" rIns="45720" bIns="45720" rtlCol="0" anchor="ctr"/>
              <a:lstStyle/>
              <a:p>
                <a:pPr algn="ctr"/>
                <a:endParaRPr lang="en-US" sz="1200" dirty="0">
                  <a:solidFill>
                    <a:schemeClr val="tx1"/>
                  </a:solidFill>
                  <a:latin typeface="Arial" pitchFamily="34" charset="0"/>
                  <a:cs typeface="Arial" pitchFamily="34" charset="0"/>
                </a:endParaRPr>
              </a:p>
            </p:txBody>
          </p:sp>
          <p:grpSp>
            <p:nvGrpSpPr>
              <p:cNvPr id="25" name="Group 24"/>
              <p:cNvGrpSpPr/>
              <p:nvPr/>
            </p:nvGrpSpPr>
            <p:grpSpPr>
              <a:xfrm>
                <a:off x="1324832" y="4481661"/>
                <a:ext cx="184785" cy="186690"/>
                <a:chOff x="4917745" y="2235200"/>
                <a:chExt cx="2584952" cy="2489199"/>
              </a:xfrm>
              <a:effectLst>
                <a:outerShdw blurRad="50800" dist="25400" dir="8100000" algn="tr" rotWithShape="0">
                  <a:prstClr val="black">
                    <a:alpha val="45000"/>
                  </a:prstClr>
                </a:outerShdw>
              </a:effectLst>
            </p:grpSpPr>
            <p:sp>
              <p:nvSpPr>
                <p:cNvPr id="28" name="Oval 27"/>
                <p:cNvSpPr/>
                <p:nvPr/>
              </p:nvSpPr>
              <p:spPr>
                <a:xfrm>
                  <a:off x="4917745" y="2429067"/>
                  <a:ext cx="2295331" cy="2295332"/>
                </a:xfrm>
                <a:prstGeom prst="ellipse">
                  <a:avLst/>
                </a:prstGeom>
                <a:solidFill>
                  <a:srgbClr val="00B0F0"/>
                </a:solidFill>
                <a:ln>
                  <a:noFill/>
                </a:ln>
                <a:effectLst/>
                <a:scene3d>
                  <a:camera prst="orthographicFront">
                    <a:rot lat="0" lon="0" rev="0"/>
                  </a:camera>
                  <a:lightRig rig="contrasting" dir="t">
                    <a:rot lat="0" lon="0" rev="1500000"/>
                  </a:lightRig>
                </a:scene3d>
                <a:sp3d>
                  <a:bevelT w="444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a:p>
              </p:txBody>
            </p:sp>
            <p:sp>
              <p:nvSpPr>
                <p:cNvPr id="29" name="Oval 28"/>
                <p:cNvSpPr/>
                <p:nvPr/>
              </p:nvSpPr>
              <p:spPr>
                <a:xfrm>
                  <a:off x="5484130" y="2913213"/>
                  <a:ext cx="1253454" cy="1253453"/>
                </a:xfrm>
                <a:prstGeom prst="ellipse">
                  <a:avLst/>
                </a:prstGeom>
                <a:solidFill>
                  <a:srgbClr val="00698E"/>
                </a:solidFill>
                <a:ln>
                  <a:noFill/>
                </a:ln>
                <a:effectLst/>
                <a:scene3d>
                  <a:camera prst="orthographicFront">
                    <a:rot lat="0" lon="0" rev="0"/>
                  </a:camera>
                  <a:lightRig rig="contrasting" dir="t">
                    <a:rot lat="0" lon="0" rev="1500000"/>
                  </a:lightRig>
                </a:scene3d>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a:p>
              </p:txBody>
            </p:sp>
            <p:sp>
              <p:nvSpPr>
                <p:cNvPr id="30" name="Oval 29"/>
                <p:cNvSpPr/>
                <p:nvPr/>
              </p:nvSpPr>
              <p:spPr>
                <a:xfrm>
                  <a:off x="5972471" y="2235200"/>
                  <a:ext cx="1530226" cy="1530226"/>
                </a:xfrm>
                <a:prstGeom prst="ellipse">
                  <a:avLst/>
                </a:prstGeom>
                <a:solidFill>
                  <a:srgbClr val="00B0F0"/>
                </a:solidFill>
                <a:ln>
                  <a:noFill/>
                </a:ln>
                <a:effectLst/>
                <a:scene3d>
                  <a:camera prst="orthographicFront">
                    <a:rot lat="0" lon="0" rev="0"/>
                  </a:camera>
                  <a:lightRig rig="contrasting" dir="t">
                    <a:rot lat="0" lon="0" rev="1500000"/>
                  </a:lightRig>
                </a:scene3d>
                <a:sp3d>
                  <a:bevelT w="317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a:p>
              </p:txBody>
            </p:sp>
          </p:grpSp>
        </p:grpSp>
        <p:sp>
          <p:nvSpPr>
            <p:cNvPr id="31" name="Rectangle 30"/>
            <p:cNvSpPr/>
            <p:nvPr/>
          </p:nvSpPr>
          <p:spPr>
            <a:xfrm rot="21372931">
              <a:off x="719818" y="1667175"/>
              <a:ext cx="3318445" cy="3178778"/>
            </a:xfrm>
            <a:prstGeom prst="rect">
              <a:avLst/>
            </a:prstGeom>
          </p:spPr>
          <p:txBody>
            <a:bodyPr wrap="square" anchor="ctr">
              <a:spAutoFit/>
            </a:bodyPr>
            <a:lstStyle/>
            <a:p>
              <a:endParaRPr lang="en-US" sz="2000" dirty="0">
                <a:solidFill>
                  <a:schemeClr val="tx1">
                    <a:lumMod val="95000"/>
                    <a:lumOff val="5000"/>
                  </a:schemeClr>
                </a:solidFill>
                <a:latin typeface="Comic Sans MS" panose="030F0702030302020204" pitchFamily="66" charset="0"/>
              </a:endParaRPr>
            </a:p>
            <a:p>
              <a:r>
                <a:rPr lang="en-US" sz="2000" dirty="0">
                  <a:solidFill>
                    <a:schemeClr val="tx1">
                      <a:lumMod val="95000"/>
                      <a:lumOff val="5000"/>
                    </a:schemeClr>
                  </a:solidFill>
                  <a:latin typeface="Comic Sans MS" panose="030F0702030302020204" pitchFamily="66" charset="0"/>
                  <a:ea typeface="ChalkyChuck" panose="02000603000000000000" pitchFamily="2" charset="0"/>
                </a:rPr>
                <a:t>Sing number songs and nursery rhymes</a:t>
              </a:r>
            </a:p>
          </p:txBody>
        </p:sp>
      </p:grpSp>
      <p:grpSp>
        <p:nvGrpSpPr>
          <p:cNvPr id="11" name="Group 10"/>
          <p:cNvGrpSpPr/>
          <p:nvPr/>
        </p:nvGrpSpPr>
        <p:grpSpPr>
          <a:xfrm>
            <a:off x="3540714" y="4545927"/>
            <a:ext cx="1993663" cy="1945706"/>
            <a:chOff x="3540714" y="4545927"/>
            <a:chExt cx="1993663" cy="1945706"/>
          </a:xfrm>
        </p:grpSpPr>
        <p:sp>
          <p:nvSpPr>
            <p:cNvPr id="61" name="Rectangle 19"/>
            <p:cNvSpPr/>
            <p:nvPr/>
          </p:nvSpPr>
          <p:spPr>
            <a:xfrm rot="21599113">
              <a:off x="3540714" y="4572863"/>
              <a:ext cx="1993663" cy="1918770"/>
            </a:xfrm>
            <a:custGeom>
              <a:avLst/>
              <a:gdLst>
                <a:gd name="connsiteX0" fmla="*/ 0 w 1339596"/>
                <a:gd name="connsiteY0" fmla="*/ 0 h 1219200"/>
                <a:gd name="connsiteX1" fmla="*/ 1339596 w 1339596"/>
                <a:gd name="connsiteY1" fmla="*/ 0 h 1219200"/>
                <a:gd name="connsiteX2" fmla="*/ 1339596 w 1339596"/>
                <a:gd name="connsiteY2" fmla="*/ 1219200 h 1219200"/>
                <a:gd name="connsiteX3" fmla="*/ 0 w 1339596"/>
                <a:gd name="connsiteY3" fmla="*/ 1219200 h 1219200"/>
                <a:gd name="connsiteX4" fmla="*/ 0 w 1339596"/>
                <a:gd name="connsiteY4" fmla="*/ 0 h 1219200"/>
                <a:gd name="connsiteX0" fmla="*/ 0 w 1339596"/>
                <a:gd name="connsiteY0" fmla="*/ 11733 h 1230933"/>
                <a:gd name="connsiteX1" fmla="*/ 1306342 w 1339596"/>
                <a:gd name="connsiteY1" fmla="*/ 0 h 1230933"/>
                <a:gd name="connsiteX2" fmla="*/ 1339596 w 1339596"/>
                <a:gd name="connsiteY2" fmla="*/ 1230933 h 1230933"/>
                <a:gd name="connsiteX3" fmla="*/ 0 w 1339596"/>
                <a:gd name="connsiteY3" fmla="*/ 1230933 h 1230933"/>
                <a:gd name="connsiteX4" fmla="*/ 0 w 1339596"/>
                <a:gd name="connsiteY4" fmla="*/ 11733 h 1230933"/>
                <a:gd name="connsiteX0" fmla="*/ 55747 w 1339596"/>
                <a:gd name="connsiteY0" fmla="*/ 12706 h 1230933"/>
                <a:gd name="connsiteX1" fmla="*/ 1306342 w 1339596"/>
                <a:gd name="connsiteY1" fmla="*/ 0 h 1230933"/>
                <a:gd name="connsiteX2" fmla="*/ 1339596 w 1339596"/>
                <a:gd name="connsiteY2" fmla="*/ 1230933 h 1230933"/>
                <a:gd name="connsiteX3" fmla="*/ 0 w 1339596"/>
                <a:gd name="connsiteY3" fmla="*/ 1230933 h 1230933"/>
                <a:gd name="connsiteX4" fmla="*/ 55747 w 1339596"/>
                <a:gd name="connsiteY4" fmla="*/ 12706 h 1230933"/>
                <a:gd name="connsiteX0" fmla="*/ 28195 w 1339596"/>
                <a:gd name="connsiteY0" fmla="*/ 12225 h 1230933"/>
                <a:gd name="connsiteX1" fmla="*/ 1306342 w 1339596"/>
                <a:gd name="connsiteY1" fmla="*/ 0 h 1230933"/>
                <a:gd name="connsiteX2" fmla="*/ 1339596 w 1339596"/>
                <a:gd name="connsiteY2" fmla="*/ 1230933 h 1230933"/>
                <a:gd name="connsiteX3" fmla="*/ 0 w 1339596"/>
                <a:gd name="connsiteY3" fmla="*/ 1230933 h 1230933"/>
                <a:gd name="connsiteX4" fmla="*/ 28195 w 1339596"/>
                <a:gd name="connsiteY4" fmla="*/ 12225 h 1230933"/>
                <a:gd name="connsiteX0" fmla="*/ 28195 w 1353846"/>
                <a:gd name="connsiteY0" fmla="*/ 6385 h 1225093"/>
                <a:gd name="connsiteX1" fmla="*/ 1353846 w 1353846"/>
                <a:gd name="connsiteY1" fmla="*/ 0 h 1225093"/>
                <a:gd name="connsiteX2" fmla="*/ 1339596 w 1353846"/>
                <a:gd name="connsiteY2" fmla="*/ 1225093 h 1225093"/>
                <a:gd name="connsiteX3" fmla="*/ 0 w 1353846"/>
                <a:gd name="connsiteY3" fmla="*/ 1225093 h 1225093"/>
                <a:gd name="connsiteX4" fmla="*/ 28195 w 1353846"/>
                <a:gd name="connsiteY4" fmla="*/ 6385 h 1225093"/>
                <a:gd name="connsiteX0" fmla="*/ 20681 w 1353846"/>
                <a:gd name="connsiteY0" fmla="*/ 6253 h 1225093"/>
                <a:gd name="connsiteX1" fmla="*/ 1353846 w 1353846"/>
                <a:gd name="connsiteY1" fmla="*/ 0 h 1225093"/>
                <a:gd name="connsiteX2" fmla="*/ 1339596 w 1353846"/>
                <a:gd name="connsiteY2" fmla="*/ 1225093 h 1225093"/>
                <a:gd name="connsiteX3" fmla="*/ 0 w 1353846"/>
                <a:gd name="connsiteY3" fmla="*/ 1225093 h 1225093"/>
                <a:gd name="connsiteX4" fmla="*/ 20681 w 1353846"/>
                <a:gd name="connsiteY4" fmla="*/ 6253 h 1225093"/>
                <a:gd name="connsiteX0" fmla="*/ 20681 w 1339596"/>
                <a:gd name="connsiteY0" fmla="*/ 6603 h 1225443"/>
                <a:gd name="connsiteX1" fmla="*/ 1333808 w 1339596"/>
                <a:gd name="connsiteY1" fmla="*/ 0 h 1225443"/>
                <a:gd name="connsiteX2" fmla="*/ 1339596 w 1339596"/>
                <a:gd name="connsiteY2" fmla="*/ 1225443 h 1225443"/>
                <a:gd name="connsiteX3" fmla="*/ 0 w 1339596"/>
                <a:gd name="connsiteY3" fmla="*/ 1225443 h 1225443"/>
                <a:gd name="connsiteX4" fmla="*/ 20681 w 1339596"/>
                <a:gd name="connsiteY4" fmla="*/ 6603 h 1225443"/>
                <a:gd name="connsiteX0" fmla="*/ 33205 w 1339596"/>
                <a:gd name="connsiteY0" fmla="*/ 6822 h 1225443"/>
                <a:gd name="connsiteX1" fmla="*/ 1333808 w 1339596"/>
                <a:gd name="connsiteY1" fmla="*/ 0 h 1225443"/>
                <a:gd name="connsiteX2" fmla="*/ 1339596 w 1339596"/>
                <a:gd name="connsiteY2" fmla="*/ 1225443 h 1225443"/>
                <a:gd name="connsiteX3" fmla="*/ 0 w 1339596"/>
                <a:gd name="connsiteY3" fmla="*/ 1225443 h 1225443"/>
                <a:gd name="connsiteX4" fmla="*/ 33205 w 1339596"/>
                <a:gd name="connsiteY4" fmla="*/ 6822 h 1225443"/>
                <a:gd name="connsiteX0" fmla="*/ 13167 w 1339596"/>
                <a:gd name="connsiteY0" fmla="*/ 6472 h 1225443"/>
                <a:gd name="connsiteX1" fmla="*/ 1333808 w 1339596"/>
                <a:gd name="connsiteY1" fmla="*/ 0 h 1225443"/>
                <a:gd name="connsiteX2" fmla="*/ 1339596 w 1339596"/>
                <a:gd name="connsiteY2" fmla="*/ 1225443 h 1225443"/>
                <a:gd name="connsiteX3" fmla="*/ 0 w 1339596"/>
                <a:gd name="connsiteY3" fmla="*/ 1225443 h 1225443"/>
                <a:gd name="connsiteX4" fmla="*/ 13167 w 1339596"/>
                <a:gd name="connsiteY4" fmla="*/ 6472 h 1225443"/>
                <a:gd name="connsiteX0" fmla="*/ 13167 w 1333884"/>
                <a:gd name="connsiteY0" fmla="*/ 6472 h 1225443"/>
                <a:gd name="connsiteX1" fmla="*/ 1333808 w 1333884"/>
                <a:gd name="connsiteY1" fmla="*/ 0 h 1225443"/>
                <a:gd name="connsiteX2" fmla="*/ 1302330 w 1333884"/>
                <a:gd name="connsiteY2" fmla="*/ 1207253 h 1225443"/>
                <a:gd name="connsiteX3" fmla="*/ 0 w 1333884"/>
                <a:gd name="connsiteY3" fmla="*/ 1225443 h 1225443"/>
                <a:gd name="connsiteX4" fmla="*/ 13167 w 1333884"/>
                <a:gd name="connsiteY4" fmla="*/ 6472 h 1225443"/>
                <a:gd name="connsiteX0" fmla="*/ 13167 w 1334211"/>
                <a:gd name="connsiteY0" fmla="*/ 6472 h 1232826"/>
                <a:gd name="connsiteX1" fmla="*/ 1333808 w 1334211"/>
                <a:gd name="connsiteY1" fmla="*/ 0 h 1232826"/>
                <a:gd name="connsiteX2" fmla="*/ 1331950 w 1334211"/>
                <a:gd name="connsiteY2" fmla="*/ 1232826 h 1232826"/>
                <a:gd name="connsiteX3" fmla="*/ 0 w 1334211"/>
                <a:gd name="connsiteY3" fmla="*/ 1225443 h 1232826"/>
                <a:gd name="connsiteX4" fmla="*/ 13167 w 1334211"/>
                <a:gd name="connsiteY4" fmla="*/ 6472 h 1232826"/>
                <a:gd name="connsiteX0" fmla="*/ 13167 w 1333952"/>
                <a:gd name="connsiteY0" fmla="*/ 6472 h 1225443"/>
                <a:gd name="connsiteX1" fmla="*/ 1333808 w 1333952"/>
                <a:gd name="connsiteY1" fmla="*/ 0 h 1225443"/>
                <a:gd name="connsiteX2" fmla="*/ 1319601 w 1333952"/>
                <a:gd name="connsiteY2" fmla="*/ 1222588 h 1225443"/>
                <a:gd name="connsiteX3" fmla="*/ 0 w 1333952"/>
                <a:gd name="connsiteY3" fmla="*/ 1225443 h 1225443"/>
                <a:gd name="connsiteX4" fmla="*/ 13167 w 1333952"/>
                <a:gd name="connsiteY4" fmla="*/ 6472 h 1225443"/>
                <a:gd name="connsiteX0" fmla="*/ 30785 w 1333952"/>
                <a:gd name="connsiteY0" fmla="*/ 0 h 1235984"/>
                <a:gd name="connsiteX1" fmla="*/ 1333808 w 1333952"/>
                <a:gd name="connsiteY1" fmla="*/ 10541 h 1235984"/>
                <a:gd name="connsiteX2" fmla="*/ 1319601 w 1333952"/>
                <a:gd name="connsiteY2" fmla="*/ 1233129 h 1235984"/>
                <a:gd name="connsiteX3" fmla="*/ 0 w 1333952"/>
                <a:gd name="connsiteY3" fmla="*/ 1235984 h 1235984"/>
                <a:gd name="connsiteX4" fmla="*/ 30785 w 1333952"/>
                <a:gd name="connsiteY4" fmla="*/ 0 h 1235984"/>
                <a:gd name="connsiteX0" fmla="*/ 30785 w 1319601"/>
                <a:gd name="connsiteY0" fmla="*/ 0 h 1235984"/>
                <a:gd name="connsiteX1" fmla="*/ 1312848 w 1319601"/>
                <a:gd name="connsiteY1" fmla="*/ 20567 h 1235984"/>
                <a:gd name="connsiteX2" fmla="*/ 1319601 w 1319601"/>
                <a:gd name="connsiteY2" fmla="*/ 1233129 h 1235984"/>
                <a:gd name="connsiteX3" fmla="*/ 0 w 1319601"/>
                <a:gd name="connsiteY3" fmla="*/ 1235984 h 1235984"/>
                <a:gd name="connsiteX4" fmla="*/ 30785 w 1319601"/>
                <a:gd name="connsiteY4" fmla="*/ 0 h 1235984"/>
                <a:gd name="connsiteX0" fmla="*/ 30785 w 1319601"/>
                <a:gd name="connsiteY0" fmla="*/ 0 h 1258608"/>
                <a:gd name="connsiteX1" fmla="*/ 1312848 w 1319601"/>
                <a:gd name="connsiteY1" fmla="*/ 20567 h 1258608"/>
                <a:gd name="connsiteX2" fmla="*/ 1319601 w 1319601"/>
                <a:gd name="connsiteY2" fmla="*/ 1233129 h 1258608"/>
                <a:gd name="connsiteX3" fmla="*/ 0 w 1319601"/>
                <a:gd name="connsiteY3" fmla="*/ 1235984 h 1258608"/>
                <a:gd name="connsiteX4" fmla="*/ 30785 w 1319601"/>
                <a:gd name="connsiteY4" fmla="*/ 0 h 1258608"/>
                <a:gd name="connsiteX0" fmla="*/ 31250 w 1320066"/>
                <a:gd name="connsiteY0" fmla="*/ 0 h 1267432"/>
                <a:gd name="connsiteX1" fmla="*/ 1313313 w 1320066"/>
                <a:gd name="connsiteY1" fmla="*/ 20567 h 1267432"/>
                <a:gd name="connsiteX2" fmla="*/ 1320066 w 1320066"/>
                <a:gd name="connsiteY2" fmla="*/ 1233129 h 1267432"/>
                <a:gd name="connsiteX3" fmla="*/ 0 w 1320066"/>
                <a:gd name="connsiteY3" fmla="*/ 1260343 h 1267432"/>
                <a:gd name="connsiteX4" fmla="*/ 31250 w 1320066"/>
                <a:gd name="connsiteY4" fmla="*/ 0 h 1267432"/>
                <a:gd name="connsiteX0" fmla="*/ 31250 w 1320066"/>
                <a:gd name="connsiteY0" fmla="*/ 0 h 1268253"/>
                <a:gd name="connsiteX1" fmla="*/ 1313313 w 1320066"/>
                <a:gd name="connsiteY1" fmla="*/ 20567 h 1268253"/>
                <a:gd name="connsiteX2" fmla="*/ 1320066 w 1320066"/>
                <a:gd name="connsiteY2" fmla="*/ 1233129 h 1268253"/>
                <a:gd name="connsiteX3" fmla="*/ 0 w 1320066"/>
                <a:gd name="connsiteY3" fmla="*/ 1260343 h 1268253"/>
                <a:gd name="connsiteX4" fmla="*/ 31250 w 1320066"/>
                <a:gd name="connsiteY4" fmla="*/ 0 h 1268253"/>
                <a:gd name="connsiteX0" fmla="*/ 31250 w 1320066"/>
                <a:gd name="connsiteY0" fmla="*/ 0 h 1263844"/>
                <a:gd name="connsiteX1" fmla="*/ 1313313 w 1320066"/>
                <a:gd name="connsiteY1" fmla="*/ 20567 h 1263844"/>
                <a:gd name="connsiteX2" fmla="*/ 1320066 w 1320066"/>
                <a:gd name="connsiteY2" fmla="*/ 1233129 h 1263844"/>
                <a:gd name="connsiteX3" fmla="*/ 0 w 1320066"/>
                <a:gd name="connsiteY3" fmla="*/ 1260343 h 1263844"/>
                <a:gd name="connsiteX4" fmla="*/ 31250 w 1320066"/>
                <a:gd name="connsiteY4" fmla="*/ 0 h 1263844"/>
                <a:gd name="connsiteX0" fmla="*/ 31250 w 1320066"/>
                <a:gd name="connsiteY0" fmla="*/ 0 h 1263844"/>
                <a:gd name="connsiteX1" fmla="*/ 1313313 w 1320066"/>
                <a:gd name="connsiteY1" fmla="*/ 20567 h 1263844"/>
                <a:gd name="connsiteX2" fmla="*/ 1320066 w 1320066"/>
                <a:gd name="connsiteY2" fmla="*/ 1233129 h 1263844"/>
                <a:gd name="connsiteX3" fmla="*/ 0 w 1320066"/>
                <a:gd name="connsiteY3" fmla="*/ 1260343 h 1263844"/>
                <a:gd name="connsiteX4" fmla="*/ 31250 w 1320066"/>
                <a:gd name="connsiteY4" fmla="*/ 0 h 1263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0066" h="1263844">
                  <a:moveTo>
                    <a:pt x="31250" y="0"/>
                  </a:moveTo>
                  <a:lnTo>
                    <a:pt x="1313313" y="20567"/>
                  </a:lnTo>
                  <a:cubicBezTo>
                    <a:pt x="1315242" y="429048"/>
                    <a:pt x="1291435" y="859628"/>
                    <a:pt x="1320066" y="1233129"/>
                  </a:cubicBezTo>
                  <a:cubicBezTo>
                    <a:pt x="665493" y="1279400"/>
                    <a:pt x="439867" y="1259391"/>
                    <a:pt x="0" y="1260343"/>
                  </a:cubicBezTo>
                  <a:lnTo>
                    <a:pt x="31250" y="0"/>
                  </a:lnTo>
                  <a:close/>
                </a:path>
              </a:pathLst>
            </a:custGeom>
            <a:gradFill flip="none" rotWithShape="1">
              <a:gsLst>
                <a:gs pos="0">
                  <a:srgbClr val="F6EBB6"/>
                </a:gs>
                <a:gs pos="100000">
                  <a:srgbClr val="F0DD80"/>
                </a:gs>
              </a:gsLst>
              <a:lin ang="5400000" scaled="1"/>
              <a:tileRect/>
            </a:gradFill>
            <a:ln>
              <a:noFill/>
            </a:ln>
            <a:effectLst>
              <a:outerShdw blurRad="38100" dist="12700" dir="54000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45720" tIns="45720" rIns="45720" bIns="45720" rtlCol="0" anchor="ctr"/>
            <a:lstStyle/>
            <a:p>
              <a:pPr algn="ctr"/>
              <a:endParaRPr lang="en-US" sz="1200" dirty="0">
                <a:solidFill>
                  <a:schemeClr val="tx1"/>
                </a:solidFill>
                <a:latin typeface="Arial" pitchFamily="34" charset="0"/>
                <a:cs typeface="Arial" pitchFamily="34" charset="0"/>
              </a:endParaRPr>
            </a:p>
          </p:txBody>
        </p:sp>
        <p:sp>
          <p:nvSpPr>
            <p:cNvPr id="62" name="Rectangle 61"/>
            <p:cNvSpPr/>
            <p:nvPr/>
          </p:nvSpPr>
          <p:spPr>
            <a:xfrm rot="21599113">
              <a:off x="3652156" y="4947521"/>
              <a:ext cx="1794055" cy="1323439"/>
            </a:xfrm>
            <a:prstGeom prst="rect">
              <a:avLst/>
            </a:prstGeom>
          </p:spPr>
          <p:txBody>
            <a:bodyPr wrap="square">
              <a:spAutoFit/>
            </a:bodyPr>
            <a:lstStyle/>
            <a:p>
              <a:pPr algn="ctr"/>
              <a:r>
                <a:rPr lang="en-US" sz="2000" dirty="0">
                  <a:solidFill>
                    <a:schemeClr val="tx1">
                      <a:lumMod val="95000"/>
                      <a:lumOff val="5000"/>
                    </a:schemeClr>
                  </a:solidFill>
                  <a:latin typeface="Comic Sans MS" panose="030F0702030302020204" pitchFamily="66" charset="0"/>
                  <a:ea typeface="ChalkyChuck" panose="02000603000000000000" pitchFamily="2" charset="0"/>
                </a:rPr>
                <a:t>Go on a number or shape hunt at home</a:t>
              </a:r>
            </a:p>
          </p:txBody>
        </p:sp>
        <p:grpSp>
          <p:nvGrpSpPr>
            <p:cNvPr id="63" name="Group 62"/>
            <p:cNvGrpSpPr/>
            <p:nvPr/>
          </p:nvGrpSpPr>
          <p:grpSpPr>
            <a:xfrm rot="21599113">
              <a:off x="4430832" y="4545927"/>
              <a:ext cx="270544" cy="273334"/>
              <a:chOff x="4917745" y="2235200"/>
              <a:chExt cx="2584952" cy="2489199"/>
            </a:xfrm>
            <a:effectLst>
              <a:outerShdw blurRad="50800" dist="25400" dir="8100000" algn="tr" rotWithShape="0">
                <a:prstClr val="black">
                  <a:alpha val="45000"/>
                </a:prstClr>
              </a:outerShdw>
            </a:effectLst>
          </p:grpSpPr>
          <p:sp>
            <p:nvSpPr>
              <p:cNvPr id="64" name="Oval 63"/>
              <p:cNvSpPr/>
              <p:nvPr/>
            </p:nvSpPr>
            <p:spPr>
              <a:xfrm>
                <a:off x="4917745" y="2429067"/>
                <a:ext cx="2295331" cy="2295332"/>
              </a:xfrm>
              <a:prstGeom prst="ellipse">
                <a:avLst/>
              </a:prstGeom>
              <a:solidFill>
                <a:schemeClr val="accent6">
                  <a:lumMod val="75000"/>
                </a:schemeClr>
              </a:solidFill>
              <a:ln>
                <a:noFill/>
              </a:ln>
              <a:effectLst/>
              <a:scene3d>
                <a:camera prst="orthographicFront">
                  <a:rot lat="0" lon="0" rev="0"/>
                </a:camera>
                <a:lightRig rig="contrasting" dir="t">
                  <a:rot lat="0" lon="0" rev="1500000"/>
                </a:lightRig>
              </a:scene3d>
              <a:sp3d>
                <a:bevelT w="444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a:p>
            </p:txBody>
          </p:sp>
          <p:sp>
            <p:nvSpPr>
              <p:cNvPr id="65" name="Oval 64"/>
              <p:cNvSpPr/>
              <p:nvPr/>
            </p:nvSpPr>
            <p:spPr>
              <a:xfrm>
                <a:off x="5484130" y="2913213"/>
                <a:ext cx="1253454" cy="1253453"/>
              </a:xfrm>
              <a:prstGeom prst="ellipse">
                <a:avLst/>
              </a:prstGeom>
              <a:solidFill>
                <a:schemeClr val="accent6">
                  <a:lumMod val="50000"/>
                </a:schemeClr>
              </a:solidFill>
              <a:ln>
                <a:noFill/>
              </a:ln>
              <a:effectLst/>
              <a:scene3d>
                <a:camera prst="orthographicFront">
                  <a:rot lat="0" lon="0" rev="0"/>
                </a:camera>
                <a:lightRig rig="contrasting" dir="t">
                  <a:rot lat="0" lon="0" rev="1500000"/>
                </a:lightRig>
              </a:scene3d>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a:p>
            </p:txBody>
          </p:sp>
          <p:sp>
            <p:nvSpPr>
              <p:cNvPr id="70" name="Oval 69"/>
              <p:cNvSpPr/>
              <p:nvPr/>
            </p:nvSpPr>
            <p:spPr>
              <a:xfrm>
                <a:off x="5972471" y="2235200"/>
                <a:ext cx="1530226" cy="1530226"/>
              </a:xfrm>
              <a:prstGeom prst="ellipse">
                <a:avLst/>
              </a:prstGeom>
              <a:solidFill>
                <a:schemeClr val="accent6">
                  <a:lumMod val="75000"/>
                </a:schemeClr>
              </a:solidFill>
              <a:ln>
                <a:noFill/>
              </a:ln>
              <a:effectLst/>
              <a:scene3d>
                <a:camera prst="orthographicFront">
                  <a:rot lat="0" lon="0" rev="0"/>
                </a:camera>
                <a:lightRig rig="contrasting" dir="t">
                  <a:rot lat="0" lon="0" rev="1500000"/>
                </a:lightRig>
              </a:scene3d>
              <a:sp3d>
                <a:bevelT w="317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a:p>
            </p:txBody>
          </p:sp>
        </p:grpSp>
      </p:grpSp>
      <p:grpSp>
        <p:nvGrpSpPr>
          <p:cNvPr id="12" name="Group 11"/>
          <p:cNvGrpSpPr/>
          <p:nvPr/>
        </p:nvGrpSpPr>
        <p:grpSpPr>
          <a:xfrm>
            <a:off x="3625548" y="2297870"/>
            <a:ext cx="1993663" cy="2024549"/>
            <a:chOff x="3626123" y="914400"/>
            <a:chExt cx="1993663" cy="2024549"/>
          </a:xfrm>
        </p:grpSpPr>
        <p:sp>
          <p:nvSpPr>
            <p:cNvPr id="54" name="Rectangle 19"/>
            <p:cNvSpPr/>
            <p:nvPr/>
          </p:nvSpPr>
          <p:spPr>
            <a:xfrm rot="165519">
              <a:off x="3626123" y="1020179"/>
              <a:ext cx="1993663" cy="1918770"/>
            </a:xfrm>
            <a:custGeom>
              <a:avLst/>
              <a:gdLst>
                <a:gd name="connsiteX0" fmla="*/ 0 w 1339596"/>
                <a:gd name="connsiteY0" fmla="*/ 0 h 1219200"/>
                <a:gd name="connsiteX1" fmla="*/ 1339596 w 1339596"/>
                <a:gd name="connsiteY1" fmla="*/ 0 h 1219200"/>
                <a:gd name="connsiteX2" fmla="*/ 1339596 w 1339596"/>
                <a:gd name="connsiteY2" fmla="*/ 1219200 h 1219200"/>
                <a:gd name="connsiteX3" fmla="*/ 0 w 1339596"/>
                <a:gd name="connsiteY3" fmla="*/ 1219200 h 1219200"/>
                <a:gd name="connsiteX4" fmla="*/ 0 w 1339596"/>
                <a:gd name="connsiteY4" fmla="*/ 0 h 1219200"/>
                <a:gd name="connsiteX0" fmla="*/ 0 w 1339596"/>
                <a:gd name="connsiteY0" fmla="*/ 11733 h 1230933"/>
                <a:gd name="connsiteX1" fmla="*/ 1306342 w 1339596"/>
                <a:gd name="connsiteY1" fmla="*/ 0 h 1230933"/>
                <a:gd name="connsiteX2" fmla="*/ 1339596 w 1339596"/>
                <a:gd name="connsiteY2" fmla="*/ 1230933 h 1230933"/>
                <a:gd name="connsiteX3" fmla="*/ 0 w 1339596"/>
                <a:gd name="connsiteY3" fmla="*/ 1230933 h 1230933"/>
                <a:gd name="connsiteX4" fmla="*/ 0 w 1339596"/>
                <a:gd name="connsiteY4" fmla="*/ 11733 h 1230933"/>
                <a:gd name="connsiteX0" fmla="*/ 55747 w 1339596"/>
                <a:gd name="connsiteY0" fmla="*/ 12706 h 1230933"/>
                <a:gd name="connsiteX1" fmla="*/ 1306342 w 1339596"/>
                <a:gd name="connsiteY1" fmla="*/ 0 h 1230933"/>
                <a:gd name="connsiteX2" fmla="*/ 1339596 w 1339596"/>
                <a:gd name="connsiteY2" fmla="*/ 1230933 h 1230933"/>
                <a:gd name="connsiteX3" fmla="*/ 0 w 1339596"/>
                <a:gd name="connsiteY3" fmla="*/ 1230933 h 1230933"/>
                <a:gd name="connsiteX4" fmla="*/ 55747 w 1339596"/>
                <a:gd name="connsiteY4" fmla="*/ 12706 h 1230933"/>
                <a:gd name="connsiteX0" fmla="*/ 28195 w 1339596"/>
                <a:gd name="connsiteY0" fmla="*/ 12225 h 1230933"/>
                <a:gd name="connsiteX1" fmla="*/ 1306342 w 1339596"/>
                <a:gd name="connsiteY1" fmla="*/ 0 h 1230933"/>
                <a:gd name="connsiteX2" fmla="*/ 1339596 w 1339596"/>
                <a:gd name="connsiteY2" fmla="*/ 1230933 h 1230933"/>
                <a:gd name="connsiteX3" fmla="*/ 0 w 1339596"/>
                <a:gd name="connsiteY3" fmla="*/ 1230933 h 1230933"/>
                <a:gd name="connsiteX4" fmla="*/ 28195 w 1339596"/>
                <a:gd name="connsiteY4" fmla="*/ 12225 h 1230933"/>
                <a:gd name="connsiteX0" fmla="*/ 28195 w 1353846"/>
                <a:gd name="connsiteY0" fmla="*/ 6385 h 1225093"/>
                <a:gd name="connsiteX1" fmla="*/ 1353846 w 1353846"/>
                <a:gd name="connsiteY1" fmla="*/ 0 h 1225093"/>
                <a:gd name="connsiteX2" fmla="*/ 1339596 w 1353846"/>
                <a:gd name="connsiteY2" fmla="*/ 1225093 h 1225093"/>
                <a:gd name="connsiteX3" fmla="*/ 0 w 1353846"/>
                <a:gd name="connsiteY3" fmla="*/ 1225093 h 1225093"/>
                <a:gd name="connsiteX4" fmla="*/ 28195 w 1353846"/>
                <a:gd name="connsiteY4" fmla="*/ 6385 h 1225093"/>
                <a:gd name="connsiteX0" fmla="*/ 20681 w 1353846"/>
                <a:gd name="connsiteY0" fmla="*/ 6253 h 1225093"/>
                <a:gd name="connsiteX1" fmla="*/ 1353846 w 1353846"/>
                <a:gd name="connsiteY1" fmla="*/ 0 h 1225093"/>
                <a:gd name="connsiteX2" fmla="*/ 1339596 w 1353846"/>
                <a:gd name="connsiteY2" fmla="*/ 1225093 h 1225093"/>
                <a:gd name="connsiteX3" fmla="*/ 0 w 1353846"/>
                <a:gd name="connsiteY3" fmla="*/ 1225093 h 1225093"/>
                <a:gd name="connsiteX4" fmla="*/ 20681 w 1353846"/>
                <a:gd name="connsiteY4" fmla="*/ 6253 h 1225093"/>
                <a:gd name="connsiteX0" fmla="*/ 20681 w 1339596"/>
                <a:gd name="connsiteY0" fmla="*/ 6603 h 1225443"/>
                <a:gd name="connsiteX1" fmla="*/ 1333808 w 1339596"/>
                <a:gd name="connsiteY1" fmla="*/ 0 h 1225443"/>
                <a:gd name="connsiteX2" fmla="*/ 1339596 w 1339596"/>
                <a:gd name="connsiteY2" fmla="*/ 1225443 h 1225443"/>
                <a:gd name="connsiteX3" fmla="*/ 0 w 1339596"/>
                <a:gd name="connsiteY3" fmla="*/ 1225443 h 1225443"/>
                <a:gd name="connsiteX4" fmla="*/ 20681 w 1339596"/>
                <a:gd name="connsiteY4" fmla="*/ 6603 h 1225443"/>
                <a:gd name="connsiteX0" fmla="*/ 33205 w 1339596"/>
                <a:gd name="connsiteY0" fmla="*/ 6822 h 1225443"/>
                <a:gd name="connsiteX1" fmla="*/ 1333808 w 1339596"/>
                <a:gd name="connsiteY1" fmla="*/ 0 h 1225443"/>
                <a:gd name="connsiteX2" fmla="*/ 1339596 w 1339596"/>
                <a:gd name="connsiteY2" fmla="*/ 1225443 h 1225443"/>
                <a:gd name="connsiteX3" fmla="*/ 0 w 1339596"/>
                <a:gd name="connsiteY3" fmla="*/ 1225443 h 1225443"/>
                <a:gd name="connsiteX4" fmla="*/ 33205 w 1339596"/>
                <a:gd name="connsiteY4" fmla="*/ 6822 h 1225443"/>
                <a:gd name="connsiteX0" fmla="*/ 13167 w 1339596"/>
                <a:gd name="connsiteY0" fmla="*/ 6472 h 1225443"/>
                <a:gd name="connsiteX1" fmla="*/ 1333808 w 1339596"/>
                <a:gd name="connsiteY1" fmla="*/ 0 h 1225443"/>
                <a:gd name="connsiteX2" fmla="*/ 1339596 w 1339596"/>
                <a:gd name="connsiteY2" fmla="*/ 1225443 h 1225443"/>
                <a:gd name="connsiteX3" fmla="*/ 0 w 1339596"/>
                <a:gd name="connsiteY3" fmla="*/ 1225443 h 1225443"/>
                <a:gd name="connsiteX4" fmla="*/ 13167 w 1339596"/>
                <a:gd name="connsiteY4" fmla="*/ 6472 h 1225443"/>
                <a:gd name="connsiteX0" fmla="*/ 13167 w 1333884"/>
                <a:gd name="connsiteY0" fmla="*/ 6472 h 1225443"/>
                <a:gd name="connsiteX1" fmla="*/ 1333808 w 1333884"/>
                <a:gd name="connsiteY1" fmla="*/ 0 h 1225443"/>
                <a:gd name="connsiteX2" fmla="*/ 1302330 w 1333884"/>
                <a:gd name="connsiteY2" fmla="*/ 1207253 h 1225443"/>
                <a:gd name="connsiteX3" fmla="*/ 0 w 1333884"/>
                <a:gd name="connsiteY3" fmla="*/ 1225443 h 1225443"/>
                <a:gd name="connsiteX4" fmla="*/ 13167 w 1333884"/>
                <a:gd name="connsiteY4" fmla="*/ 6472 h 1225443"/>
                <a:gd name="connsiteX0" fmla="*/ 13167 w 1334211"/>
                <a:gd name="connsiteY0" fmla="*/ 6472 h 1232826"/>
                <a:gd name="connsiteX1" fmla="*/ 1333808 w 1334211"/>
                <a:gd name="connsiteY1" fmla="*/ 0 h 1232826"/>
                <a:gd name="connsiteX2" fmla="*/ 1331950 w 1334211"/>
                <a:gd name="connsiteY2" fmla="*/ 1232826 h 1232826"/>
                <a:gd name="connsiteX3" fmla="*/ 0 w 1334211"/>
                <a:gd name="connsiteY3" fmla="*/ 1225443 h 1232826"/>
                <a:gd name="connsiteX4" fmla="*/ 13167 w 1334211"/>
                <a:gd name="connsiteY4" fmla="*/ 6472 h 1232826"/>
                <a:gd name="connsiteX0" fmla="*/ 13167 w 1333952"/>
                <a:gd name="connsiteY0" fmla="*/ 6472 h 1225443"/>
                <a:gd name="connsiteX1" fmla="*/ 1333808 w 1333952"/>
                <a:gd name="connsiteY1" fmla="*/ 0 h 1225443"/>
                <a:gd name="connsiteX2" fmla="*/ 1319601 w 1333952"/>
                <a:gd name="connsiteY2" fmla="*/ 1222588 h 1225443"/>
                <a:gd name="connsiteX3" fmla="*/ 0 w 1333952"/>
                <a:gd name="connsiteY3" fmla="*/ 1225443 h 1225443"/>
                <a:gd name="connsiteX4" fmla="*/ 13167 w 1333952"/>
                <a:gd name="connsiteY4" fmla="*/ 6472 h 1225443"/>
                <a:gd name="connsiteX0" fmla="*/ 30785 w 1333952"/>
                <a:gd name="connsiteY0" fmla="*/ 0 h 1235984"/>
                <a:gd name="connsiteX1" fmla="*/ 1333808 w 1333952"/>
                <a:gd name="connsiteY1" fmla="*/ 10541 h 1235984"/>
                <a:gd name="connsiteX2" fmla="*/ 1319601 w 1333952"/>
                <a:gd name="connsiteY2" fmla="*/ 1233129 h 1235984"/>
                <a:gd name="connsiteX3" fmla="*/ 0 w 1333952"/>
                <a:gd name="connsiteY3" fmla="*/ 1235984 h 1235984"/>
                <a:gd name="connsiteX4" fmla="*/ 30785 w 1333952"/>
                <a:gd name="connsiteY4" fmla="*/ 0 h 1235984"/>
                <a:gd name="connsiteX0" fmla="*/ 30785 w 1319601"/>
                <a:gd name="connsiteY0" fmla="*/ 0 h 1235984"/>
                <a:gd name="connsiteX1" fmla="*/ 1312848 w 1319601"/>
                <a:gd name="connsiteY1" fmla="*/ 20567 h 1235984"/>
                <a:gd name="connsiteX2" fmla="*/ 1319601 w 1319601"/>
                <a:gd name="connsiteY2" fmla="*/ 1233129 h 1235984"/>
                <a:gd name="connsiteX3" fmla="*/ 0 w 1319601"/>
                <a:gd name="connsiteY3" fmla="*/ 1235984 h 1235984"/>
                <a:gd name="connsiteX4" fmla="*/ 30785 w 1319601"/>
                <a:gd name="connsiteY4" fmla="*/ 0 h 1235984"/>
                <a:gd name="connsiteX0" fmla="*/ 30785 w 1319601"/>
                <a:gd name="connsiteY0" fmla="*/ 0 h 1258608"/>
                <a:gd name="connsiteX1" fmla="*/ 1312848 w 1319601"/>
                <a:gd name="connsiteY1" fmla="*/ 20567 h 1258608"/>
                <a:gd name="connsiteX2" fmla="*/ 1319601 w 1319601"/>
                <a:gd name="connsiteY2" fmla="*/ 1233129 h 1258608"/>
                <a:gd name="connsiteX3" fmla="*/ 0 w 1319601"/>
                <a:gd name="connsiteY3" fmla="*/ 1235984 h 1258608"/>
                <a:gd name="connsiteX4" fmla="*/ 30785 w 1319601"/>
                <a:gd name="connsiteY4" fmla="*/ 0 h 1258608"/>
                <a:gd name="connsiteX0" fmla="*/ 31250 w 1320066"/>
                <a:gd name="connsiteY0" fmla="*/ 0 h 1267432"/>
                <a:gd name="connsiteX1" fmla="*/ 1313313 w 1320066"/>
                <a:gd name="connsiteY1" fmla="*/ 20567 h 1267432"/>
                <a:gd name="connsiteX2" fmla="*/ 1320066 w 1320066"/>
                <a:gd name="connsiteY2" fmla="*/ 1233129 h 1267432"/>
                <a:gd name="connsiteX3" fmla="*/ 0 w 1320066"/>
                <a:gd name="connsiteY3" fmla="*/ 1260343 h 1267432"/>
                <a:gd name="connsiteX4" fmla="*/ 31250 w 1320066"/>
                <a:gd name="connsiteY4" fmla="*/ 0 h 1267432"/>
                <a:gd name="connsiteX0" fmla="*/ 31250 w 1320066"/>
                <a:gd name="connsiteY0" fmla="*/ 0 h 1268253"/>
                <a:gd name="connsiteX1" fmla="*/ 1313313 w 1320066"/>
                <a:gd name="connsiteY1" fmla="*/ 20567 h 1268253"/>
                <a:gd name="connsiteX2" fmla="*/ 1320066 w 1320066"/>
                <a:gd name="connsiteY2" fmla="*/ 1233129 h 1268253"/>
                <a:gd name="connsiteX3" fmla="*/ 0 w 1320066"/>
                <a:gd name="connsiteY3" fmla="*/ 1260343 h 1268253"/>
                <a:gd name="connsiteX4" fmla="*/ 31250 w 1320066"/>
                <a:gd name="connsiteY4" fmla="*/ 0 h 1268253"/>
                <a:gd name="connsiteX0" fmla="*/ 31250 w 1320066"/>
                <a:gd name="connsiteY0" fmla="*/ 0 h 1263844"/>
                <a:gd name="connsiteX1" fmla="*/ 1313313 w 1320066"/>
                <a:gd name="connsiteY1" fmla="*/ 20567 h 1263844"/>
                <a:gd name="connsiteX2" fmla="*/ 1320066 w 1320066"/>
                <a:gd name="connsiteY2" fmla="*/ 1233129 h 1263844"/>
                <a:gd name="connsiteX3" fmla="*/ 0 w 1320066"/>
                <a:gd name="connsiteY3" fmla="*/ 1260343 h 1263844"/>
                <a:gd name="connsiteX4" fmla="*/ 31250 w 1320066"/>
                <a:gd name="connsiteY4" fmla="*/ 0 h 1263844"/>
                <a:gd name="connsiteX0" fmla="*/ 31250 w 1320066"/>
                <a:gd name="connsiteY0" fmla="*/ 0 h 1263844"/>
                <a:gd name="connsiteX1" fmla="*/ 1313313 w 1320066"/>
                <a:gd name="connsiteY1" fmla="*/ 20567 h 1263844"/>
                <a:gd name="connsiteX2" fmla="*/ 1320066 w 1320066"/>
                <a:gd name="connsiteY2" fmla="*/ 1233129 h 1263844"/>
                <a:gd name="connsiteX3" fmla="*/ 0 w 1320066"/>
                <a:gd name="connsiteY3" fmla="*/ 1260343 h 1263844"/>
                <a:gd name="connsiteX4" fmla="*/ 31250 w 1320066"/>
                <a:gd name="connsiteY4" fmla="*/ 0 h 1263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0066" h="1263844">
                  <a:moveTo>
                    <a:pt x="31250" y="0"/>
                  </a:moveTo>
                  <a:lnTo>
                    <a:pt x="1313313" y="20567"/>
                  </a:lnTo>
                  <a:cubicBezTo>
                    <a:pt x="1315242" y="429048"/>
                    <a:pt x="1291435" y="859628"/>
                    <a:pt x="1320066" y="1233129"/>
                  </a:cubicBezTo>
                  <a:cubicBezTo>
                    <a:pt x="665493" y="1279400"/>
                    <a:pt x="439867" y="1259391"/>
                    <a:pt x="0" y="1260343"/>
                  </a:cubicBezTo>
                  <a:lnTo>
                    <a:pt x="31250" y="0"/>
                  </a:lnTo>
                  <a:close/>
                </a:path>
              </a:pathLst>
            </a:custGeom>
            <a:gradFill flip="none" rotWithShape="1">
              <a:gsLst>
                <a:gs pos="0">
                  <a:schemeClr val="accent5">
                    <a:lumMod val="20000"/>
                    <a:lumOff val="80000"/>
                  </a:schemeClr>
                </a:gs>
                <a:gs pos="99000">
                  <a:schemeClr val="accent5">
                    <a:lumMod val="60000"/>
                    <a:lumOff val="40000"/>
                  </a:schemeClr>
                </a:gs>
              </a:gsLst>
              <a:lin ang="5400000" scaled="1"/>
              <a:tileRect/>
            </a:gradFill>
            <a:ln>
              <a:noFill/>
            </a:ln>
            <a:effectLst>
              <a:outerShdw blurRad="38100" dist="12700" dir="54000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45720" tIns="45720" rIns="45720" bIns="45720" rtlCol="0" anchor="ctr"/>
            <a:lstStyle/>
            <a:p>
              <a:pPr algn="ctr"/>
              <a:endParaRPr lang="en-US" sz="1200" dirty="0">
                <a:solidFill>
                  <a:schemeClr val="tx1"/>
                </a:solidFill>
                <a:latin typeface="Arial" pitchFamily="34" charset="0"/>
                <a:cs typeface="Arial" pitchFamily="34" charset="0"/>
              </a:endParaRPr>
            </a:p>
          </p:txBody>
        </p:sp>
        <p:sp>
          <p:nvSpPr>
            <p:cNvPr id="53" name="Rectangle 52"/>
            <p:cNvSpPr/>
            <p:nvPr/>
          </p:nvSpPr>
          <p:spPr>
            <a:xfrm rot="149716">
              <a:off x="3892887" y="1216655"/>
              <a:ext cx="1620879" cy="1323439"/>
            </a:xfrm>
            <a:prstGeom prst="rect">
              <a:avLst/>
            </a:prstGeom>
          </p:spPr>
          <p:txBody>
            <a:bodyPr wrap="square" anchor="ctr">
              <a:spAutoFit/>
            </a:bodyPr>
            <a:lstStyle/>
            <a:p>
              <a:r>
                <a:rPr lang="en-US" sz="2000" dirty="0">
                  <a:solidFill>
                    <a:schemeClr val="tx1">
                      <a:lumMod val="95000"/>
                      <a:lumOff val="5000"/>
                    </a:schemeClr>
                  </a:solidFill>
                  <a:latin typeface="Comic Sans MS" panose="030F0702030302020204" pitchFamily="66" charset="0"/>
                  <a:ea typeface="ChalkyChuck" panose="02000603000000000000" pitchFamily="2" charset="0"/>
                </a:rPr>
                <a:t>Play board games such as Orchard Toys</a:t>
              </a:r>
            </a:p>
          </p:txBody>
        </p:sp>
        <p:grpSp>
          <p:nvGrpSpPr>
            <p:cNvPr id="71" name="Group 70"/>
            <p:cNvGrpSpPr/>
            <p:nvPr/>
          </p:nvGrpSpPr>
          <p:grpSpPr>
            <a:xfrm>
              <a:off x="4625642" y="914400"/>
              <a:ext cx="327358" cy="300667"/>
              <a:chOff x="4917745" y="2235200"/>
              <a:chExt cx="2584952" cy="2489199"/>
            </a:xfrm>
            <a:effectLst>
              <a:outerShdw blurRad="50800" dist="25400" dir="8100000" algn="tr" rotWithShape="0">
                <a:prstClr val="black">
                  <a:alpha val="45000"/>
                </a:prstClr>
              </a:outerShdw>
            </a:effectLst>
          </p:grpSpPr>
          <p:sp>
            <p:nvSpPr>
              <p:cNvPr id="72" name="Oval 71"/>
              <p:cNvSpPr/>
              <p:nvPr/>
            </p:nvSpPr>
            <p:spPr>
              <a:xfrm>
                <a:off x="4917745" y="2429067"/>
                <a:ext cx="2295331" cy="2295332"/>
              </a:xfrm>
              <a:prstGeom prst="ellipse">
                <a:avLst/>
              </a:prstGeom>
              <a:solidFill>
                <a:schemeClr val="bg1">
                  <a:lumMod val="95000"/>
                </a:schemeClr>
              </a:solidFill>
              <a:ln>
                <a:noFill/>
              </a:ln>
              <a:effectLst/>
              <a:scene3d>
                <a:camera prst="orthographicFront">
                  <a:rot lat="0" lon="0" rev="0"/>
                </a:camera>
                <a:lightRig rig="contrasting" dir="t">
                  <a:rot lat="0" lon="0" rev="1500000"/>
                </a:lightRig>
              </a:scene3d>
              <a:sp3d>
                <a:bevelT w="444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a:p>
            </p:txBody>
          </p:sp>
          <p:sp>
            <p:nvSpPr>
              <p:cNvPr id="78" name="Oval 77"/>
              <p:cNvSpPr/>
              <p:nvPr/>
            </p:nvSpPr>
            <p:spPr>
              <a:xfrm>
                <a:off x="5484130" y="2913213"/>
                <a:ext cx="1253454" cy="1253453"/>
              </a:xfrm>
              <a:prstGeom prst="ellipse">
                <a:avLst/>
              </a:prstGeom>
              <a:solidFill>
                <a:schemeClr val="bg1">
                  <a:lumMod val="65000"/>
                </a:schemeClr>
              </a:solidFill>
              <a:ln>
                <a:noFill/>
              </a:ln>
              <a:effectLst/>
              <a:scene3d>
                <a:camera prst="orthographicFront">
                  <a:rot lat="0" lon="0" rev="0"/>
                </a:camera>
                <a:lightRig rig="contrasting" dir="t">
                  <a:rot lat="0" lon="0" rev="1500000"/>
                </a:lightRig>
              </a:scene3d>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a:p>
            </p:txBody>
          </p:sp>
          <p:sp>
            <p:nvSpPr>
              <p:cNvPr id="79" name="Oval 78"/>
              <p:cNvSpPr/>
              <p:nvPr/>
            </p:nvSpPr>
            <p:spPr>
              <a:xfrm>
                <a:off x="5972471" y="2235200"/>
                <a:ext cx="1530226" cy="1530226"/>
              </a:xfrm>
              <a:prstGeom prst="ellipse">
                <a:avLst/>
              </a:prstGeom>
              <a:solidFill>
                <a:schemeClr val="bg1">
                  <a:lumMod val="95000"/>
                </a:schemeClr>
              </a:solidFill>
              <a:ln>
                <a:noFill/>
              </a:ln>
              <a:effectLst/>
              <a:scene3d>
                <a:camera prst="orthographicFront">
                  <a:rot lat="0" lon="0" rev="0"/>
                </a:camera>
                <a:lightRig rig="contrasting" dir="t">
                  <a:rot lat="0" lon="0" rev="1500000"/>
                </a:lightRig>
              </a:scene3d>
              <a:sp3d>
                <a:bevelT w="31750" h="69850"/>
              </a:sp3d>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dirty="0"/>
              </a:p>
            </p:txBody>
          </p:sp>
        </p:grpSp>
      </p:grpSp>
    </p:spTree>
    <p:extLst>
      <p:ext uri="{BB962C8B-B14F-4D97-AF65-F5344CB8AC3E}">
        <p14:creationId xmlns:p14="http://schemas.microsoft.com/office/powerpoint/2010/main" val="19322330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a:latin typeface="Comic Sans MS" panose="030F0702030302020204" pitchFamily="66" charset="0"/>
                <a:ea typeface="ChalkyChuck" panose="02000603000000000000" pitchFamily="2" charset="0"/>
              </a:rPr>
              <a:t>Maths Group Work</a:t>
            </a:r>
          </a:p>
        </p:txBody>
      </p:sp>
      <p:sp>
        <p:nvSpPr>
          <p:cNvPr id="2" name="AutoShape 2" descr="http://www.moxa.com/Innovation/images/DT-diagram.jpg"/>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TextBox 4">
            <a:extLst>
              <a:ext uri="{FF2B5EF4-FFF2-40B4-BE49-F238E27FC236}">
                <a16:creationId xmlns:a16="http://schemas.microsoft.com/office/drawing/2014/main" id="{0B387BE7-F4F7-4659-BE77-69B21B275D86}"/>
              </a:ext>
            </a:extLst>
          </p:cNvPr>
          <p:cNvSpPr txBox="1"/>
          <p:nvPr/>
        </p:nvSpPr>
        <p:spPr>
          <a:xfrm>
            <a:off x="457200" y="2438400"/>
            <a:ext cx="7848600" cy="3323987"/>
          </a:xfrm>
          <a:prstGeom prst="rect">
            <a:avLst/>
          </a:prstGeom>
          <a:noFill/>
        </p:spPr>
        <p:txBody>
          <a:bodyPr wrap="square" rtlCol="0">
            <a:spAutoFit/>
          </a:bodyPr>
          <a:lstStyle/>
          <a:p>
            <a:pPr marL="457200" indent="-457200">
              <a:buFont typeface="Arial" panose="020B0604020202020204" pitchFamily="34" charset="0"/>
              <a:buChar char="•"/>
            </a:pPr>
            <a:r>
              <a:rPr lang="en-GB" sz="2600" dirty="0">
                <a:latin typeface="Comic Sans MS" panose="030F0702030302020204" pitchFamily="66" charset="0"/>
                <a:ea typeface="ChalkyChuck" panose="02000603000000000000" pitchFamily="2" charset="0"/>
              </a:rPr>
              <a:t>As well as learning through play, the children engage in a Maths carpet session daily. </a:t>
            </a:r>
          </a:p>
          <a:p>
            <a:pPr marL="457200" indent="-457200">
              <a:buFont typeface="Arial" panose="020B0604020202020204" pitchFamily="34" charset="0"/>
              <a:buChar char="•"/>
            </a:pPr>
            <a:endParaRPr lang="en-GB" sz="2600" dirty="0">
              <a:latin typeface="Comic Sans MS" panose="030F0702030302020204" pitchFamily="66" charset="0"/>
              <a:ea typeface="ChalkyChuck" panose="02000603000000000000" pitchFamily="2" charset="0"/>
            </a:endParaRPr>
          </a:p>
          <a:p>
            <a:pPr marL="457200" indent="-457200">
              <a:buFont typeface="Arial" panose="020B0604020202020204" pitchFamily="34" charset="0"/>
              <a:buChar char="•"/>
            </a:pPr>
            <a:r>
              <a:rPr lang="en-GB" sz="2600" dirty="0">
                <a:latin typeface="Comic Sans MS" panose="030F0702030302020204" pitchFamily="66" charset="0"/>
                <a:ea typeface="ChalkyChuck" panose="02000603000000000000" pitchFamily="2" charset="0"/>
              </a:rPr>
              <a:t>Each week the children also engage in a small group maths activity. These can be practical, fun and sometimes messy! </a:t>
            </a:r>
          </a:p>
          <a:p>
            <a:pPr marL="457200" indent="-457200">
              <a:buFont typeface="Arial" panose="020B0604020202020204" pitchFamily="34" charset="0"/>
              <a:buChar char="•"/>
            </a:pPr>
            <a:br>
              <a:rPr lang="en-GB" sz="2600" dirty="0">
                <a:latin typeface="Comic Sans MS" panose="030F0702030302020204" pitchFamily="66" charset="0"/>
                <a:ea typeface="ChalkyChuck" panose="02000603000000000000" pitchFamily="2" charset="0"/>
              </a:rPr>
            </a:br>
            <a:r>
              <a:rPr lang="en-GB" sz="2600" dirty="0">
                <a:solidFill>
                  <a:srgbClr val="00B050"/>
                </a:solidFill>
                <a:latin typeface="Comic Sans MS" panose="030F0702030302020204" pitchFamily="66" charset="0"/>
                <a:ea typeface="ChalkyChuck" panose="02000603000000000000" pitchFamily="2" charset="0"/>
              </a:rPr>
              <a:t> </a:t>
            </a:r>
            <a:r>
              <a:rPr lang="en-GB" sz="2800" b="1" dirty="0">
                <a:solidFill>
                  <a:srgbClr val="00B050"/>
                </a:solidFill>
                <a:latin typeface="Comic Sans MS" panose="030F0702030302020204" pitchFamily="66" charset="0"/>
                <a:ea typeface="ChalkyChuck" panose="02000603000000000000" pitchFamily="2" charset="0"/>
              </a:rPr>
              <a:t>Let’s have some fun! </a:t>
            </a:r>
          </a:p>
        </p:txBody>
      </p:sp>
    </p:spTree>
    <p:extLst>
      <p:ext uri="{BB962C8B-B14F-4D97-AF65-F5344CB8AC3E}">
        <p14:creationId xmlns:p14="http://schemas.microsoft.com/office/powerpoint/2010/main" val="70278931"/>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Organic</Template>
  <TotalTime>0</TotalTime>
  <Words>542</Words>
  <Application>Microsoft Office PowerPoint</Application>
  <PresentationFormat>On-screen Show (4:3)</PresentationFormat>
  <Paragraphs>62</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ChalkyChuck</vt:lpstr>
      <vt:lpstr>Comic Sans MS</vt:lpstr>
      <vt:lpstr>Garamond</vt:lpstr>
      <vt:lpstr>Organic</vt:lpstr>
      <vt:lpstr>PowerPoint Presentation</vt:lpstr>
      <vt:lpstr>The Curriculum in our school</vt:lpstr>
      <vt:lpstr>By the end of Reception</vt:lpstr>
      <vt:lpstr>Learning through play at school and home</vt:lpstr>
      <vt:lpstr>Learning through play at school and home</vt:lpstr>
      <vt:lpstr>PowerPoint Presentation</vt:lpstr>
      <vt:lpstr>Mathematical Language</vt:lpstr>
      <vt:lpstr>Problem solving, reasoning and pattern</vt:lpstr>
      <vt:lpstr>Weight and Measures</vt:lpstr>
      <vt:lpstr>Money</vt:lpstr>
      <vt:lpstr>Time</vt:lpstr>
      <vt:lpstr>Fractions</vt:lpstr>
      <vt:lpstr>Other ideas to help at home</vt:lpstr>
      <vt:lpstr>Maths Group Work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2014-03-17T17:26:49Z</dcterms:created>
  <dcterms:modified xsi:type="dcterms:W3CDTF">2025-10-31T14:34:25Z</dcterms:modified>
</cp:coreProperties>
</file>